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355" r:id="rId2"/>
    <p:sldId id="357" r:id="rId3"/>
    <p:sldId id="361" r:id="rId4"/>
    <p:sldId id="370" r:id="rId5"/>
    <p:sldId id="371" r:id="rId6"/>
    <p:sldId id="372" r:id="rId7"/>
    <p:sldId id="373" r:id="rId8"/>
    <p:sldId id="374" r:id="rId9"/>
    <p:sldId id="388" r:id="rId10"/>
    <p:sldId id="396" r:id="rId11"/>
    <p:sldId id="389" r:id="rId12"/>
    <p:sldId id="360" r:id="rId13"/>
    <p:sldId id="363" r:id="rId14"/>
    <p:sldId id="368" r:id="rId15"/>
    <p:sldId id="364" r:id="rId16"/>
    <p:sldId id="375" r:id="rId17"/>
    <p:sldId id="376" r:id="rId18"/>
    <p:sldId id="383" r:id="rId19"/>
    <p:sldId id="384" r:id="rId20"/>
    <p:sldId id="385" r:id="rId21"/>
    <p:sldId id="386" r:id="rId22"/>
    <p:sldId id="377" r:id="rId23"/>
    <p:sldId id="387" r:id="rId24"/>
    <p:sldId id="378" r:id="rId25"/>
    <p:sldId id="379" r:id="rId26"/>
    <p:sldId id="380" r:id="rId27"/>
    <p:sldId id="381" r:id="rId28"/>
    <p:sldId id="382" r:id="rId29"/>
    <p:sldId id="391" r:id="rId30"/>
    <p:sldId id="392" r:id="rId31"/>
    <p:sldId id="393" r:id="rId32"/>
    <p:sldId id="394" r:id="rId33"/>
    <p:sldId id="365" r:id="rId34"/>
    <p:sldId id="366" r:id="rId35"/>
    <p:sldId id="367" r:id="rId36"/>
    <p:sldId id="358" r:id="rId37"/>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08"/>
    <a:srgbClr val="EE3E3E"/>
    <a:srgbClr val="EF3F3F"/>
    <a:srgbClr val="EE3B3A"/>
    <a:srgbClr val="004289"/>
    <a:srgbClr val="003683"/>
    <a:srgbClr val="EF3E40"/>
    <a:srgbClr val="003F88"/>
    <a:srgbClr val="F03534"/>
    <a:srgbClr val="4478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9" d="100"/>
          <a:sy n="69" d="100"/>
        </p:scale>
        <p:origin x="756" y="7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5B2BFD-88DC-4D8E-A081-20707742ADD3}" type="doc">
      <dgm:prSet loTypeId="urn:microsoft.com/office/officeart/2009/layout/CircleArrowProcess" loCatId="cycle" qsTypeId="urn:microsoft.com/office/officeart/2005/8/quickstyle/simple2" qsCatId="simple" csTypeId="urn:microsoft.com/office/officeart/2005/8/colors/accent1_2" csCatId="accent1" phldr="1"/>
      <dgm:spPr/>
      <dgm:t>
        <a:bodyPr/>
        <a:lstStyle/>
        <a:p>
          <a:endParaRPr lang="en-US"/>
        </a:p>
      </dgm:t>
    </dgm:pt>
    <dgm:pt modelId="{255363BA-7B57-41A5-91BF-6B5F8F47F6E3}">
      <dgm:prSet phldrT="[Text]"/>
      <dgm:spPr/>
      <dgm:t>
        <a:bodyPr/>
        <a:lstStyle/>
        <a:p>
          <a:r>
            <a:rPr lang="en-US" dirty="0"/>
            <a:t>Benefits of Image Compression</a:t>
          </a:r>
        </a:p>
      </dgm:t>
    </dgm:pt>
    <dgm:pt modelId="{BF262083-6625-4C10-AF75-624E4680D37B}" type="parTrans" cxnId="{7636A97D-766F-44DB-91E0-43528099B283}">
      <dgm:prSet/>
      <dgm:spPr/>
      <dgm:t>
        <a:bodyPr/>
        <a:lstStyle/>
        <a:p>
          <a:endParaRPr lang="en-US"/>
        </a:p>
      </dgm:t>
    </dgm:pt>
    <dgm:pt modelId="{17FDA353-AA2A-4BB7-AB95-02E1C46D14D3}" type="sibTrans" cxnId="{7636A97D-766F-44DB-91E0-43528099B283}">
      <dgm:prSet/>
      <dgm:spPr/>
      <dgm:t>
        <a:bodyPr/>
        <a:lstStyle/>
        <a:p>
          <a:endParaRPr lang="en-US"/>
        </a:p>
      </dgm:t>
    </dgm:pt>
    <dgm:pt modelId="{9EE7C95E-C4AC-40D4-A256-85DDDA30B3DD}">
      <dgm:prSet phldrT="[Text]"/>
      <dgm:spPr/>
      <dgm:t>
        <a:bodyPr/>
        <a:lstStyle/>
        <a:p>
          <a:r>
            <a:rPr lang="en-US" dirty="0"/>
            <a:t>Easy to load files on slow devices</a:t>
          </a:r>
        </a:p>
      </dgm:t>
    </dgm:pt>
    <dgm:pt modelId="{D50766BF-B9A1-4617-AD9C-E0EDEC6FD1FA}" type="parTrans" cxnId="{92F8E710-370E-4D20-B944-C9AB1CE7BCAB}">
      <dgm:prSet/>
      <dgm:spPr/>
      <dgm:t>
        <a:bodyPr/>
        <a:lstStyle/>
        <a:p>
          <a:endParaRPr lang="en-US"/>
        </a:p>
      </dgm:t>
    </dgm:pt>
    <dgm:pt modelId="{AF27D92A-B6E6-420F-8496-D0FCCF3F17EE}" type="sibTrans" cxnId="{92F8E710-370E-4D20-B944-C9AB1CE7BCAB}">
      <dgm:prSet/>
      <dgm:spPr/>
      <dgm:t>
        <a:bodyPr/>
        <a:lstStyle/>
        <a:p>
          <a:endParaRPr lang="en-US"/>
        </a:p>
      </dgm:t>
    </dgm:pt>
    <dgm:pt modelId="{95723B5F-094C-4E84-B77F-2B04E46808AF}">
      <dgm:prSet phldrT="[Text]"/>
      <dgm:spPr/>
      <dgm:t>
        <a:bodyPr/>
        <a:lstStyle/>
        <a:p>
          <a:r>
            <a:rPr lang="en-US" dirty="0"/>
            <a:t>Easy to exchange files</a:t>
          </a:r>
        </a:p>
      </dgm:t>
    </dgm:pt>
    <dgm:pt modelId="{8D3F8A8D-89A8-4B0F-9639-59080CA9F0E2}" type="parTrans" cxnId="{E91D60DB-7BEE-49AD-8144-B1D15529EFCC}">
      <dgm:prSet/>
      <dgm:spPr/>
      <dgm:t>
        <a:bodyPr/>
        <a:lstStyle/>
        <a:p>
          <a:endParaRPr lang="en-US"/>
        </a:p>
      </dgm:t>
    </dgm:pt>
    <dgm:pt modelId="{C3DE24AB-52AA-4694-B129-5B5CD0FA0EC7}" type="sibTrans" cxnId="{E91D60DB-7BEE-49AD-8144-B1D15529EFCC}">
      <dgm:prSet/>
      <dgm:spPr/>
      <dgm:t>
        <a:bodyPr/>
        <a:lstStyle/>
        <a:p>
          <a:endParaRPr lang="en-US"/>
        </a:p>
      </dgm:t>
    </dgm:pt>
    <dgm:pt modelId="{D1A9F245-3152-4C73-BD6C-E978F3DD20D1}">
      <dgm:prSet phldrT="[Text]"/>
      <dgm:spPr/>
      <dgm:t>
        <a:bodyPr/>
        <a:lstStyle/>
        <a:p>
          <a:r>
            <a:rPr lang="en-US"/>
            <a:t>Size</a:t>
          </a:r>
          <a:r>
            <a:rPr lang="en-US" baseline="0"/>
            <a:t> Reduction</a:t>
          </a:r>
          <a:endParaRPr lang="en-US"/>
        </a:p>
      </dgm:t>
    </dgm:pt>
    <dgm:pt modelId="{17422439-52A0-4D5E-947C-C59EC707660C}" type="parTrans" cxnId="{AE81E09F-76E7-4DC6-A6C2-77F65393D3EA}">
      <dgm:prSet/>
      <dgm:spPr/>
      <dgm:t>
        <a:bodyPr/>
        <a:lstStyle/>
        <a:p>
          <a:endParaRPr lang="en-US"/>
        </a:p>
      </dgm:t>
    </dgm:pt>
    <dgm:pt modelId="{6F424995-C2CF-4DD3-BE7B-D206078C5C0D}" type="sibTrans" cxnId="{AE81E09F-76E7-4DC6-A6C2-77F65393D3EA}">
      <dgm:prSet/>
      <dgm:spPr/>
      <dgm:t>
        <a:bodyPr/>
        <a:lstStyle/>
        <a:p>
          <a:endParaRPr lang="en-US"/>
        </a:p>
      </dgm:t>
    </dgm:pt>
    <dgm:pt modelId="{C8674337-3555-4387-B337-70561FBF5595}" type="pres">
      <dgm:prSet presAssocID="{865B2BFD-88DC-4D8E-A081-20707742ADD3}" presName="Name0" presStyleCnt="0">
        <dgm:presLayoutVars>
          <dgm:chMax val="7"/>
          <dgm:chPref val="7"/>
          <dgm:dir/>
          <dgm:animLvl val="lvl"/>
        </dgm:presLayoutVars>
      </dgm:prSet>
      <dgm:spPr/>
    </dgm:pt>
    <dgm:pt modelId="{8DAC12D0-3BAE-427E-9DC1-5C938D9071E6}" type="pres">
      <dgm:prSet presAssocID="{255363BA-7B57-41A5-91BF-6B5F8F47F6E3}" presName="Accent1" presStyleCnt="0"/>
      <dgm:spPr/>
    </dgm:pt>
    <dgm:pt modelId="{D157D00A-7450-4B3B-9673-5854C59051E9}" type="pres">
      <dgm:prSet presAssocID="{255363BA-7B57-41A5-91BF-6B5F8F47F6E3}" presName="Accent" presStyleLbl="node1" presStyleIdx="0" presStyleCnt="1"/>
      <dgm:spPr/>
    </dgm:pt>
    <dgm:pt modelId="{BF37AD4C-DB60-43E9-A20C-38EC6976AF87}" type="pres">
      <dgm:prSet presAssocID="{255363BA-7B57-41A5-91BF-6B5F8F47F6E3}" presName="Child1" presStyleLbl="revTx" presStyleIdx="0" presStyleCnt="2">
        <dgm:presLayoutVars>
          <dgm:chMax val="0"/>
          <dgm:chPref val="0"/>
          <dgm:bulletEnabled val="1"/>
        </dgm:presLayoutVars>
      </dgm:prSet>
      <dgm:spPr/>
    </dgm:pt>
    <dgm:pt modelId="{10B02902-A999-43F3-82E1-49142AD96391}" type="pres">
      <dgm:prSet presAssocID="{255363BA-7B57-41A5-91BF-6B5F8F47F6E3}" presName="Parent1" presStyleLbl="revTx" presStyleIdx="1" presStyleCnt="2">
        <dgm:presLayoutVars>
          <dgm:chMax val="1"/>
          <dgm:chPref val="1"/>
          <dgm:bulletEnabled val="1"/>
        </dgm:presLayoutVars>
      </dgm:prSet>
      <dgm:spPr/>
    </dgm:pt>
  </dgm:ptLst>
  <dgm:cxnLst>
    <dgm:cxn modelId="{92F8E710-370E-4D20-B944-C9AB1CE7BCAB}" srcId="{255363BA-7B57-41A5-91BF-6B5F8F47F6E3}" destId="{9EE7C95E-C4AC-40D4-A256-85DDDA30B3DD}" srcOrd="0" destOrd="0" parTransId="{D50766BF-B9A1-4617-AD9C-E0EDEC6FD1FA}" sibTransId="{AF27D92A-B6E6-420F-8496-D0FCCF3F17EE}"/>
    <dgm:cxn modelId="{348D8758-FA6E-45DF-B7E8-31463129AD33}" type="presOf" srcId="{95723B5F-094C-4E84-B77F-2B04E46808AF}" destId="{BF37AD4C-DB60-43E9-A20C-38EC6976AF87}" srcOrd="0" destOrd="1" presId="urn:microsoft.com/office/officeart/2009/layout/CircleArrowProcess"/>
    <dgm:cxn modelId="{C935557A-9507-4A04-A5FB-AD979E1C8FA6}" type="presOf" srcId="{865B2BFD-88DC-4D8E-A081-20707742ADD3}" destId="{C8674337-3555-4387-B337-70561FBF5595}" srcOrd="0" destOrd="0" presId="urn:microsoft.com/office/officeart/2009/layout/CircleArrowProcess"/>
    <dgm:cxn modelId="{7636A97D-766F-44DB-91E0-43528099B283}" srcId="{865B2BFD-88DC-4D8E-A081-20707742ADD3}" destId="{255363BA-7B57-41A5-91BF-6B5F8F47F6E3}" srcOrd="0" destOrd="0" parTransId="{BF262083-6625-4C10-AF75-624E4680D37B}" sibTransId="{17FDA353-AA2A-4BB7-AB95-02E1C46D14D3}"/>
    <dgm:cxn modelId="{DFA61E84-39F5-496E-8167-02DD88851483}" type="presOf" srcId="{9EE7C95E-C4AC-40D4-A256-85DDDA30B3DD}" destId="{BF37AD4C-DB60-43E9-A20C-38EC6976AF87}" srcOrd="0" destOrd="0" presId="urn:microsoft.com/office/officeart/2009/layout/CircleArrowProcess"/>
    <dgm:cxn modelId="{AE81E09F-76E7-4DC6-A6C2-77F65393D3EA}" srcId="{255363BA-7B57-41A5-91BF-6B5F8F47F6E3}" destId="{D1A9F245-3152-4C73-BD6C-E978F3DD20D1}" srcOrd="2" destOrd="0" parTransId="{17422439-52A0-4D5E-947C-C59EC707660C}" sibTransId="{6F424995-C2CF-4DD3-BE7B-D206078C5C0D}"/>
    <dgm:cxn modelId="{76C83FA7-4096-4805-B6EE-5F6C5CEB104A}" type="presOf" srcId="{255363BA-7B57-41A5-91BF-6B5F8F47F6E3}" destId="{10B02902-A999-43F3-82E1-49142AD96391}" srcOrd="0" destOrd="0" presId="urn:microsoft.com/office/officeart/2009/layout/CircleArrowProcess"/>
    <dgm:cxn modelId="{E91D60DB-7BEE-49AD-8144-B1D15529EFCC}" srcId="{255363BA-7B57-41A5-91BF-6B5F8F47F6E3}" destId="{95723B5F-094C-4E84-B77F-2B04E46808AF}" srcOrd="1" destOrd="0" parTransId="{8D3F8A8D-89A8-4B0F-9639-59080CA9F0E2}" sibTransId="{C3DE24AB-52AA-4694-B129-5B5CD0FA0EC7}"/>
    <dgm:cxn modelId="{019F74ED-3E18-4D82-AB85-7609069E3799}" type="presOf" srcId="{D1A9F245-3152-4C73-BD6C-E978F3DD20D1}" destId="{BF37AD4C-DB60-43E9-A20C-38EC6976AF87}" srcOrd="0" destOrd="2" presId="urn:microsoft.com/office/officeart/2009/layout/CircleArrowProcess"/>
    <dgm:cxn modelId="{B5314F92-F422-4D92-B7E7-DFAF9503C64C}" type="presParOf" srcId="{C8674337-3555-4387-B337-70561FBF5595}" destId="{8DAC12D0-3BAE-427E-9DC1-5C938D9071E6}" srcOrd="0" destOrd="0" presId="urn:microsoft.com/office/officeart/2009/layout/CircleArrowProcess"/>
    <dgm:cxn modelId="{337E7883-D37A-4998-9838-E6ECF2C4603A}" type="presParOf" srcId="{8DAC12D0-3BAE-427E-9DC1-5C938D9071E6}" destId="{D157D00A-7450-4B3B-9673-5854C59051E9}" srcOrd="0" destOrd="0" presId="urn:microsoft.com/office/officeart/2009/layout/CircleArrowProcess"/>
    <dgm:cxn modelId="{0FB00DB4-2806-4D4A-8D85-629710DC7A3E}" type="presParOf" srcId="{C8674337-3555-4387-B337-70561FBF5595}" destId="{BF37AD4C-DB60-43E9-A20C-38EC6976AF87}" srcOrd="1" destOrd="0" presId="urn:microsoft.com/office/officeart/2009/layout/CircleArrowProcess"/>
    <dgm:cxn modelId="{733C9F4E-07CA-4E56-995E-8E8288B30E00}" type="presParOf" srcId="{C8674337-3555-4387-B337-70561FBF5595}" destId="{10B02902-A999-43F3-82E1-49142AD96391}" srcOrd="2"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E4AD1-F430-4C47-8B99-6F9FD7BFAAE2}" type="doc">
      <dgm:prSet loTypeId="urn:microsoft.com/office/officeart/2005/8/layout/orgChart1" loCatId="hierarchy" qsTypeId="urn:microsoft.com/office/officeart/2005/8/quickstyle/simple2" qsCatId="simple" csTypeId="urn:microsoft.com/office/officeart/2005/8/colors/accent0_3" csCatId="mainScheme" phldr="1"/>
      <dgm:spPr/>
      <dgm:t>
        <a:bodyPr/>
        <a:lstStyle/>
        <a:p>
          <a:endParaRPr lang="en-US"/>
        </a:p>
      </dgm:t>
    </dgm:pt>
    <dgm:pt modelId="{03710E29-F8FF-4D04-BF55-004088C8A6D4}">
      <dgm:prSet phldrT="[Text]" custT="1"/>
      <dgm:spPr/>
      <dgm:t>
        <a:bodyPr/>
        <a:lstStyle/>
        <a:p>
          <a:r>
            <a:rPr lang="en-US" sz="2800" dirty="0"/>
            <a:t>Basic Standards of Image Compression</a:t>
          </a:r>
        </a:p>
      </dgm:t>
    </dgm:pt>
    <dgm:pt modelId="{30DE3CE4-AA19-4FA7-BBF3-BE1B90814FFD}" type="parTrans" cxnId="{C4A2D0AF-7BF8-464E-9A88-1F2608EE8221}">
      <dgm:prSet/>
      <dgm:spPr/>
      <dgm:t>
        <a:bodyPr/>
        <a:lstStyle/>
        <a:p>
          <a:endParaRPr lang="en-US"/>
        </a:p>
      </dgm:t>
    </dgm:pt>
    <dgm:pt modelId="{0FE966A1-3200-49B8-9A66-0B391CF2738C}" type="sibTrans" cxnId="{C4A2D0AF-7BF8-464E-9A88-1F2608EE8221}">
      <dgm:prSet/>
      <dgm:spPr/>
      <dgm:t>
        <a:bodyPr/>
        <a:lstStyle/>
        <a:p>
          <a:endParaRPr lang="en-US"/>
        </a:p>
      </dgm:t>
    </dgm:pt>
    <dgm:pt modelId="{1E3EEFAD-9A20-4C0E-A5B8-4A9B662FAE77}">
      <dgm:prSet phldrT="[Text]" custT="1"/>
      <dgm:spPr/>
      <dgm:t>
        <a:bodyPr/>
        <a:lstStyle/>
        <a:p>
          <a:r>
            <a:rPr lang="en-US" sz="2800" dirty="0"/>
            <a:t>Redundancy</a:t>
          </a:r>
        </a:p>
      </dgm:t>
    </dgm:pt>
    <dgm:pt modelId="{3EEAAFC6-A937-4398-8D4B-31E4F5B64388}" type="parTrans" cxnId="{F937E801-EBAB-47A8-8543-5A164C2C2DA5}">
      <dgm:prSet/>
      <dgm:spPr/>
      <dgm:t>
        <a:bodyPr/>
        <a:lstStyle/>
        <a:p>
          <a:endParaRPr lang="en-US"/>
        </a:p>
      </dgm:t>
    </dgm:pt>
    <dgm:pt modelId="{C77B8D79-C8B2-4FA8-BEAE-1E1CB605FA04}" type="sibTrans" cxnId="{F937E801-EBAB-47A8-8543-5A164C2C2DA5}">
      <dgm:prSet/>
      <dgm:spPr/>
      <dgm:t>
        <a:bodyPr/>
        <a:lstStyle/>
        <a:p>
          <a:endParaRPr lang="en-US"/>
        </a:p>
      </dgm:t>
    </dgm:pt>
    <dgm:pt modelId="{3927586A-D441-49DB-A4D5-B8ACF723A74E}">
      <dgm:prSet phldrT="[Text]" custT="1"/>
      <dgm:spPr/>
      <dgm:t>
        <a:bodyPr/>
        <a:lstStyle/>
        <a:p>
          <a:r>
            <a:rPr lang="en-US" sz="2800" dirty="0"/>
            <a:t>Irrelevancy</a:t>
          </a:r>
        </a:p>
      </dgm:t>
    </dgm:pt>
    <dgm:pt modelId="{827258B6-580C-4C64-88BA-A25CAAEEC738}" type="parTrans" cxnId="{EAC6F511-6283-45CB-9F99-B87643F9863F}">
      <dgm:prSet/>
      <dgm:spPr/>
      <dgm:t>
        <a:bodyPr/>
        <a:lstStyle/>
        <a:p>
          <a:endParaRPr lang="en-US"/>
        </a:p>
      </dgm:t>
    </dgm:pt>
    <dgm:pt modelId="{D1A5B7D5-09EF-4A63-8DD2-346A08063621}" type="sibTrans" cxnId="{EAC6F511-6283-45CB-9F99-B87643F9863F}">
      <dgm:prSet/>
      <dgm:spPr/>
      <dgm:t>
        <a:bodyPr/>
        <a:lstStyle/>
        <a:p>
          <a:endParaRPr lang="en-US"/>
        </a:p>
      </dgm:t>
    </dgm:pt>
    <dgm:pt modelId="{D4E8A3DA-CC2E-49D1-B6CA-FCB3F20667A7}" type="pres">
      <dgm:prSet presAssocID="{F95E4AD1-F430-4C47-8B99-6F9FD7BFAAE2}" presName="hierChild1" presStyleCnt="0">
        <dgm:presLayoutVars>
          <dgm:orgChart val="1"/>
          <dgm:chPref val="1"/>
          <dgm:dir/>
          <dgm:animOne val="branch"/>
          <dgm:animLvl val="lvl"/>
          <dgm:resizeHandles/>
        </dgm:presLayoutVars>
      </dgm:prSet>
      <dgm:spPr/>
    </dgm:pt>
    <dgm:pt modelId="{E0CD12F2-4891-40E2-94D4-464F700EA2C6}" type="pres">
      <dgm:prSet presAssocID="{03710E29-F8FF-4D04-BF55-004088C8A6D4}" presName="hierRoot1" presStyleCnt="0">
        <dgm:presLayoutVars>
          <dgm:hierBranch val="init"/>
        </dgm:presLayoutVars>
      </dgm:prSet>
      <dgm:spPr/>
    </dgm:pt>
    <dgm:pt modelId="{955D57F8-AE7A-41EE-9AE8-37CA6895990E}" type="pres">
      <dgm:prSet presAssocID="{03710E29-F8FF-4D04-BF55-004088C8A6D4}" presName="rootComposite1" presStyleCnt="0"/>
      <dgm:spPr/>
    </dgm:pt>
    <dgm:pt modelId="{D1489CC8-0F32-4E5C-AC01-AF598B085670}" type="pres">
      <dgm:prSet presAssocID="{03710E29-F8FF-4D04-BF55-004088C8A6D4}" presName="rootText1" presStyleLbl="node0" presStyleIdx="0" presStyleCnt="1" custScaleX="99584" custScaleY="91761">
        <dgm:presLayoutVars>
          <dgm:chPref val="3"/>
        </dgm:presLayoutVars>
      </dgm:prSet>
      <dgm:spPr/>
    </dgm:pt>
    <dgm:pt modelId="{456A32A1-884B-498D-A2AB-1C1E75607BA0}" type="pres">
      <dgm:prSet presAssocID="{03710E29-F8FF-4D04-BF55-004088C8A6D4}" presName="rootConnector1" presStyleLbl="node1" presStyleIdx="0" presStyleCnt="0"/>
      <dgm:spPr/>
    </dgm:pt>
    <dgm:pt modelId="{94C07A87-E9AF-4BF0-93EE-7FCDDF667924}" type="pres">
      <dgm:prSet presAssocID="{03710E29-F8FF-4D04-BF55-004088C8A6D4}" presName="hierChild2" presStyleCnt="0"/>
      <dgm:spPr/>
    </dgm:pt>
    <dgm:pt modelId="{0824EEA3-0278-4D18-B9AD-B3EB3700282B}" type="pres">
      <dgm:prSet presAssocID="{3EEAAFC6-A937-4398-8D4B-31E4F5B64388}" presName="Name37" presStyleLbl="parChTrans1D2" presStyleIdx="0" presStyleCnt="2"/>
      <dgm:spPr/>
    </dgm:pt>
    <dgm:pt modelId="{A9BE60AE-5E4E-4040-B075-ABB1B42F5BDF}" type="pres">
      <dgm:prSet presAssocID="{1E3EEFAD-9A20-4C0E-A5B8-4A9B662FAE77}" presName="hierRoot2" presStyleCnt="0">
        <dgm:presLayoutVars>
          <dgm:hierBranch val="init"/>
        </dgm:presLayoutVars>
      </dgm:prSet>
      <dgm:spPr/>
    </dgm:pt>
    <dgm:pt modelId="{C8151445-5118-4521-83D2-D0B44E8614AD}" type="pres">
      <dgm:prSet presAssocID="{1E3EEFAD-9A20-4C0E-A5B8-4A9B662FAE77}" presName="rootComposite" presStyleCnt="0"/>
      <dgm:spPr/>
    </dgm:pt>
    <dgm:pt modelId="{D31C2449-99A0-4B59-9133-0B53D4E7F9D2}" type="pres">
      <dgm:prSet presAssocID="{1E3EEFAD-9A20-4C0E-A5B8-4A9B662FAE77}" presName="rootText" presStyleLbl="node2" presStyleIdx="0" presStyleCnt="2" custScaleY="79851" custLinFactNeighborX="-9672" custLinFactNeighborY="121">
        <dgm:presLayoutVars>
          <dgm:chPref val="3"/>
        </dgm:presLayoutVars>
      </dgm:prSet>
      <dgm:spPr/>
    </dgm:pt>
    <dgm:pt modelId="{734BDF12-4DB7-4C99-B73E-4F6768DB7873}" type="pres">
      <dgm:prSet presAssocID="{1E3EEFAD-9A20-4C0E-A5B8-4A9B662FAE77}" presName="rootConnector" presStyleLbl="node2" presStyleIdx="0" presStyleCnt="2"/>
      <dgm:spPr/>
    </dgm:pt>
    <dgm:pt modelId="{59079755-28CA-4931-A1E8-7F268607C55B}" type="pres">
      <dgm:prSet presAssocID="{1E3EEFAD-9A20-4C0E-A5B8-4A9B662FAE77}" presName="hierChild4" presStyleCnt="0"/>
      <dgm:spPr/>
    </dgm:pt>
    <dgm:pt modelId="{E12A55EA-DBBF-4262-9E2C-D3E25AA1DE16}" type="pres">
      <dgm:prSet presAssocID="{1E3EEFAD-9A20-4C0E-A5B8-4A9B662FAE77}" presName="hierChild5" presStyleCnt="0"/>
      <dgm:spPr/>
    </dgm:pt>
    <dgm:pt modelId="{971C8B85-D2C3-4F13-B8D1-55A490D05D93}" type="pres">
      <dgm:prSet presAssocID="{827258B6-580C-4C64-88BA-A25CAAEEC738}" presName="Name37" presStyleLbl="parChTrans1D2" presStyleIdx="1" presStyleCnt="2"/>
      <dgm:spPr/>
    </dgm:pt>
    <dgm:pt modelId="{24AB43BF-CB94-4625-99D5-82FB8EBE9F2F}" type="pres">
      <dgm:prSet presAssocID="{3927586A-D441-49DB-A4D5-B8ACF723A74E}" presName="hierRoot2" presStyleCnt="0">
        <dgm:presLayoutVars>
          <dgm:hierBranch val="init"/>
        </dgm:presLayoutVars>
      </dgm:prSet>
      <dgm:spPr/>
    </dgm:pt>
    <dgm:pt modelId="{F9C4FFA0-A322-4DEF-878D-10E025A87C5B}" type="pres">
      <dgm:prSet presAssocID="{3927586A-D441-49DB-A4D5-B8ACF723A74E}" presName="rootComposite" presStyleCnt="0"/>
      <dgm:spPr/>
    </dgm:pt>
    <dgm:pt modelId="{9419E6DB-4127-4BC5-83CA-89AD97283CC4}" type="pres">
      <dgm:prSet presAssocID="{3927586A-D441-49DB-A4D5-B8ACF723A74E}" presName="rootText" presStyleLbl="node2" presStyleIdx="1" presStyleCnt="2" custScaleY="79522" custLinFactNeighborX="9672" custLinFactNeighborY="450">
        <dgm:presLayoutVars>
          <dgm:chPref val="3"/>
        </dgm:presLayoutVars>
      </dgm:prSet>
      <dgm:spPr/>
    </dgm:pt>
    <dgm:pt modelId="{88F0F307-5BC7-4AC8-87CB-3BFE93BF86B6}" type="pres">
      <dgm:prSet presAssocID="{3927586A-D441-49DB-A4D5-B8ACF723A74E}" presName="rootConnector" presStyleLbl="node2" presStyleIdx="1" presStyleCnt="2"/>
      <dgm:spPr/>
    </dgm:pt>
    <dgm:pt modelId="{865D8A15-525F-4518-A2E4-65A3CDA1E31E}" type="pres">
      <dgm:prSet presAssocID="{3927586A-D441-49DB-A4D5-B8ACF723A74E}" presName="hierChild4" presStyleCnt="0"/>
      <dgm:spPr/>
    </dgm:pt>
    <dgm:pt modelId="{E8F73BC7-54B4-4883-B406-C4E57FE762CB}" type="pres">
      <dgm:prSet presAssocID="{3927586A-D441-49DB-A4D5-B8ACF723A74E}" presName="hierChild5" presStyleCnt="0"/>
      <dgm:spPr/>
    </dgm:pt>
    <dgm:pt modelId="{F9BA7602-966B-4902-92EA-ABEF7506EA7F}" type="pres">
      <dgm:prSet presAssocID="{03710E29-F8FF-4D04-BF55-004088C8A6D4}" presName="hierChild3" presStyleCnt="0"/>
      <dgm:spPr/>
    </dgm:pt>
  </dgm:ptLst>
  <dgm:cxnLst>
    <dgm:cxn modelId="{F937E801-EBAB-47A8-8543-5A164C2C2DA5}" srcId="{03710E29-F8FF-4D04-BF55-004088C8A6D4}" destId="{1E3EEFAD-9A20-4C0E-A5B8-4A9B662FAE77}" srcOrd="0" destOrd="0" parTransId="{3EEAAFC6-A937-4398-8D4B-31E4F5B64388}" sibTransId="{C77B8D79-C8B2-4FA8-BEAE-1E1CB605FA04}"/>
    <dgm:cxn modelId="{0B17170D-08F6-4C3C-82D6-8AFAD49F1134}" type="presOf" srcId="{03710E29-F8FF-4D04-BF55-004088C8A6D4}" destId="{456A32A1-884B-498D-A2AB-1C1E75607BA0}" srcOrd="1" destOrd="0" presId="urn:microsoft.com/office/officeart/2005/8/layout/orgChart1"/>
    <dgm:cxn modelId="{EAC6F511-6283-45CB-9F99-B87643F9863F}" srcId="{03710E29-F8FF-4D04-BF55-004088C8A6D4}" destId="{3927586A-D441-49DB-A4D5-B8ACF723A74E}" srcOrd="1" destOrd="0" parTransId="{827258B6-580C-4C64-88BA-A25CAAEEC738}" sibTransId="{D1A5B7D5-09EF-4A63-8DD2-346A08063621}"/>
    <dgm:cxn modelId="{93AB1B17-C858-459D-88F5-ED366D45390F}" type="presOf" srcId="{03710E29-F8FF-4D04-BF55-004088C8A6D4}" destId="{D1489CC8-0F32-4E5C-AC01-AF598B085670}" srcOrd="0" destOrd="0" presId="urn:microsoft.com/office/officeart/2005/8/layout/orgChart1"/>
    <dgm:cxn modelId="{992F8A21-BD60-487E-BE6C-61F438605DF2}" type="presOf" srcId="{3EEAAFC6-A937-4398-8D4B-31E4F5B64388}" destId="{0824EEA3-0278-4D18-B9AD-B3EB3700282B}" srcOrd="0" destOrd="0" presId="urn:microsoft.com/office/officeart/2005/8/layout/orgChart1"/>
    <dgm:cxn modelId="{05648555-8CDE-4D51-A354-ECDF6264CBC3}" type="presOf" srcId="{F95E4AD1-F430-4C47-8B99-6F9FD7BFAAE2}" destId="{D4E8A3DA-CC2E-49D1-B6CA-FCB3F20667A7}" srcOrd="0" destOrd="0" presId="urn:microsoft.com/office/officeart/2005/8/layout/orgChart1"/>
    <dgm:cxn modelId="{2FC8D0A0-BA7A-41CD-926A-9B3CEBD8883D}" type="presOf" srcId="{1E3EEFAD-9A20-4C0E-A5B8-4A9B662FAE77}" destId="{734BDF12-4DB7-4C99-B73E-4F6768DB7873}" srcOrd="1" destOrd="0" presId="urn:microsoft.com/office/officeart/2005/8/layout/orgChart1"/>
    <dgm:cxn modelId="{C4A2D0AF-7BF8-464E-9A88-1F2608EE8221}" srcId="{F95E4AD1-F430-4C47-8B99-6F9FD7BFAAE2}" destId="{03710E29-F8FF-4D04-BF55-004088C8A6D4}" srcOrd="0" destOrd="0" parTransId="{30DE3CE4-AA19-4FA7-BBF3-BE1B90814FFD}" sibTransId="{0FE966A1-3200-49B8-9A66-0B391CF2738C}"/>
    <dgm:cxn modelId="{846D9EB5-A7CE-4BCB-8CF6-2CC969D35E0F}" type="presOf" srcId="{1E3EEFAD-9A20-4C0E-A5B8-4A9B662FAE77}" destId="{D31C2449-99A0-4B59-9133-0B53D4E7F9D2}" srcOrd="0" destOrd="0" presId="urn:microsoft.com/office/officeart/2005/8/layout/orgChart1"/>
    <dgm:cxn modelId="{EE4FF6DD-7B77-484E-B4FA-6359865BE38E}" type="presOf" srcId="{3927586A-D441-49DB-A4D5-B8ACF723A74E}" destId="{9419E6DB-4127-4BC5-83CA-89AD97283CC4}" srcOrd="0" destOrd="0" presId="urn:microsoft.com/office/officeart/2005/8/layout/orgChart1"/>
    <dgm:cxn modelId="{7225ECEF-B538-4F16-BEAC-9F85A1F94737}" type="presOf" srcId="{3927586A-D441-49DB-A4D5-B8ACF723A74E}" destId="{88F0F307-5BC7-4AC8-87CB-3BFE93BF86B6}" srcOrd="1" destOrd="0" presId="urn:microsoft.com/office/officeart/2005/8/layout/orgChart1"/>
    <dgm:cxn modelId="{0FF282FA-70E0-459B-B23D-647CC2949721}" type="presOf" srcId="{827258B6-580C-4C64-88BA-A25CAAEEC738}" destId="{971C8B85-D2C3-4F13-B8D1-55A490D05D93}" srcOrd="0" destOrd="0" presId="urn:microsoft.com/office/officeart/2005/8/layout/orgChart1"/>
    <dgm:cxn modelId="{6468DE15-721E-4831-A183-FF62721B1A65}" type="presParOf" srcId="{D4E8A3DA-CC2E-49D1-B6CA-FCB3F20667A7}" destId="{E0CD12F2-4891-40E2-94D4-464F700EA2C6}" srcOrd="0" destOrd="0" presId="urn:microsoft.com/office/officeart/2005/8/layout/orgChart1"/>
    <dgm:cxn modelId="{F7A51B70-BC18-46DB-A6D9-FE3CB2D28B6D}" type="presParOf" srcId="{E0CD12F2-4891-40E2-94D4-464F700EA2C6}" destId="{955D57F8-AE7A-41EE-9AE8-37CA6895990E}" srcOrd="0" destOrd="0" presId="urn:microsoft.com/office/officeart/2005/8/layout/orgChart1"/>
    <dgm:cxn modelId="{071DF590-2867-4A6B-BE90-2BA06299A0E5}" type="presParOf" srcId="{955D57F8-AE7A-41EE-9AE8-37CA6895990E}" destId="{D1489CC8-0F32-4E5C-AC01-AF598B085670}" srcOrd="0" destOrd="0" presId="urn:microsoft.com/office/officeart/2005/8/layout/orgChart1"/>
    <dgm:cxn modelId="{015B4AB0-352D-4A25-863C-F5C3536B6EA6}" type="presParOf" srcId="{955D57F8-AE7A-41EE-9AE8-37CA6895990E}" destId="{456A32A1-884B-498D-A2AB-1C1E75607BA0}" srcOrd="1" destOrd="0" presId="urn:microsoft.com/office/officeart/2005/8/layout/orgChart1"/>
    <dgm:cxn modelId="{63376BE1-D6FB-467A-91EE-7EFD12E68615}" type="presParOf" srcId="{E0CD12F2-4891-40E2-94D4-464F700EA2C6}" destId="{94C07A87-E9AF-4BF0-93EE-7FCDDF667924}" srcOrd="1" destOrd="0" presId="urn:microsoft.com/office/officeart/2005/8/layout/orgChart1"/>
    <dgm:cxn modelId="{E8B0E16B-1EB8-476E-A409-BB415A028AE8}" type="presParOf" srcId="{94C07A87-E9AF-4BF0-93EE-7FCDDF667924}" destId="{0824EEA3-0278-4D18-B9AD-B3EB3700282B}" srcOrd="0" destOrd="0" presId="urn:microsoft.com/office/officeart/2005/8/layout/orgChart1"/>
    <dgm:cxn modelId="{4366388F-C7C9-4599-8E41-7923630C5067}" type="presParOf" srcId="{94C07A87-E9AF-4BF0-93EE-7FCDDF667924}" destId="{A9BE60AE-5E4E-4040-B075-ABB1B42F5BDF}" srcOrd="1" destOrd="0" presId="urn:microsoft.com/office/officeart/2005/8/layout/orgChart1"/>
    <dgm:cxn modelId="{39BAD896-C17F-4862-9FF0-6C21BD7D0E67}" type="presParOf" srcId="{A9BE60AE-5E4E-4040-B075-ABB1B42F5BDF}" destId="{C8151445-5118-4521-83D2-D0B44E8614AD}" srcOrd="0" destOrd="0" presId="urn:microsoft.com/office/officeart/2005/8/layout/orgChart1"/>
    <dgm:cxn modelId="{BD54058C-8AEA-4CA6-83FF-D11BC67131A5}" type="presParOf" srcId="{C8151445-5118-4521-83D2-D0B44E8614AD}" destId="{D31C2449-99A0-4B59-9133-0B53D4E7F9D2}" srcOrd="0" destOrd="0" presId="urn:microsoft.com/office/officeart/2005/8/layout/orgChart1"/>
    <dgm:cxn modelId="{55A35408-C9AF-4377-91AB-5B8E52D87F8A}" type="presParOf" srcId="{C8151445-5118-4521-83D2-D0B44E8614AD}" destId="{734BDF12-4DB7-4C99-B73E-4F6768DB7873}" srcOrd="1" destOrd="0" presId="urn:microsoft.com/office/officeart/2005/8/layout/orgChart1"/>
    <dgm:cxn modelId="{23D5832B-9799-48E0-91D6-F1FB486BEC3B}" type="presParOf" srcId="{A9BE60AE-5E4E-4040-B075-ABB1B42F5BDF}" destId="{59079755-28CA-4931-A1E8-7F268607C55B}" srcOrd="1" destOrd="0" presId="urn:microsoft.com/office/officeart/2005/8/layout/orgChart1"/>
    <dgm:cxn modelId="{CD7A5E93-E053-46B5-8129-9D3598693245}" type="presParOf" srcId="{A9BE60AE-5E4E-4040-B075-ABB1B42F5BDF}" destId="{E12A55EA-DBBF-4262-9E2C-D3E25AA1DE16}" srcOrd="2" destOrd="0" presId="urn:microsoft.com/office/officeart/2005/8/layout/orgChart1"/>
    <dgm:cxn modelId="{178293A9-708D-498B-B08B-DCADCA299B0C}" type="presParOf" srcId="{94C07A87-E9AF-4BF0-93EE-7FCDDF667924}" destId="{971C8B85-D2C3-4F13-B8D1-55A490D05D93}" srcOrd="2" destOrd="0" presId="urn:microsoft.com/office/officeart/2005/8/layout/orgChart1"/>
    <dgm:cxn modelId="{642C8070-2CE5-4008-9586-D36A8311569B}" type="presParOf" srcId="{94C07A87-E9AF-4BF0-93EE-7FCDDF667924}" destId="{24AB43BF-CB94-4625-99D5-82FB8EBE9F2F}" srcOrd="3" destOrd="0" presId="urn:microsoft.com/office/officeart/2005/8/layout/orgChart1"/>
    <dgm:cxn modelId="{20B1117F-BEF1-42F4-8EC4-23CAA4314606}" type="presParOf" srcId="{24AB43BF-CB94-4625-99D5-82FB8EBE9F2F}" destId="{F9C4FFA0-A322-4DEF-878D-10E025A87C5B}" srcOrd="0" destOrd="0" presId="urn:microsoft.com/office/officeart/2005/8/layout/orgChart1"/>
    <dgm:cxn modelId="{E82A83EC-A1DE-4897-9F52-76BAC249173E}" type="presParOf" srcId="{F9C4FFA0-A322-4DEF-878D-10E025A87C5B}" destId="{9419E6DB-4127-4BC5-83CA-89AD97283CC4}" srcOrd="0" destOrd="0" presId="urn:microsoft.com/office/officeart/2005/8/layout/orgChart1"/>
    <dgm:cxn modelId="{A28E8C85-3ED8-4F2F-BD8E-9CB0F6127127}" type="presParOf" srcId="{F9C4FFA0-A322-4DEF-878D-10E025A87C5B}" destId="{88F0F307-5BC7-4AC8-87CB-3BFE93BF86B6}" srcOrd="1" destOrd="0" presId="urn:microsoft.com/office/officeart/2005/8/layout/orgChart1"/>
    <dgm:cxn modelId="{97A30AEC-4279-4EAB-8B7D-66D2833452B3}" type="presParOf" srcId="{24AB43BF-CB94-4625-99D5-82FB8EBE9F2F}" destId="{865D8A15-525F-4518-A2E4-65A3CDA1E31E}" srcOrd="1" destOrd="0" presId="urn:microsoft.com/office/officeart/2005/8/layout/orgChart1"/>
    <dgm:cxn modelId="{4479EB12-FB9F-448A-AA6F-48B01F467FAA}" type="presParOf" srcId="{24AB43BF-CB94-4625-99D5-82FB8EBE9F2F}" destId="{E8F73BC7-54B4-4883-B406-C4E57FE762CB}" srcOrd="2" destOrd="0" presId="urn:microsoft.com/office/officeart/2005/8/layout/orgChart1"/>
    <dgm:cxn modelId="{5DC3BE63-E6E9-4A8E-8A15-63C8E95F6F47}" type="presParOf" srcId="{E0CD12F2-4891-40E2-94D4-464F700EA2C6}" destId="{F9BA7602-966B-4902-92EA-ABEF7506EA7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99858448-E7D4-4A10-93AD-F7EDC9AE3521}" type="doc">
      <dgm:prSet loTypeId="urn:microsoft.com/office/officeart/2005/8/layout/gear1" loCatId="cycle" qsTypeId="urn:microsoft.com/office/officeart/2005/8/quickstyle/simple1" qsCatId="simple" csTypeId="urn:microsoft.com/office/officeart/2005/8/colors/accent1_2" csCatId="accent1" phldr="1"/>
      <dgm:spPr/>
      <dgm:t>
        <a:bodyPr/>
        <a:lstStyle/>
        <a:p>
          <a:endParaRPr lang="en-US"/>
        </a:p>
      </dgm:t>
    </dgm:pt>
    <dgm:pt modelId="{91B4022B-D93A-4D89-9ECB-AB9EA3AAAC89}">
      <dgm:prSet phldrT="[Text]">
        <dgm:style>
          <a:lnRef idx="3">
            <a:schemeClr val="lt1"/>
          </a:lnRef>
          <a:fillRef idx="1">
            <a:schemeClr val="accent2"/>
          </a:fillRef>
          <a:effectRef idx="1">
            <a:schemeClr val="accent2"/>
          </a:effectRef>
          <a:fontRef idx="minor">
            <a:schemeClr val="lt1"/>
          </a:fontRef>
        </dgm:style>
      </dgm:prSet>
      <dgm:spPr>
        <a:solidFill>
          <a:srgbClr val="EF3F3F"/>
        </a:solidFill>
        <a:ln>
          <a:solidFill>
            <a:srgbClr val="FFCA08"/>
          </a:solidFill>
        </a:ln>
      </dgm:spPr>
      <dgm:t>
        <a:bodyPr/>
        <a:lstStyle/>
        <a:p>
          <a:pPr>
            <a:buFont typeface="+mj-lt"/>
            <a:buAutoNum type="alphaLcParenR"/>
          </a:pPr>
          <a:r>
            <a:rPr lang="en-US" b="1" i="1" dirty="0"/>
            <a:t>Lossy Compression Techniques</a:t>
          </a:r>
          <a:endParaRPr lang="en-US" dirty="0"/>
        </a:p>
      </dgm:t>
    </dgm:pt>
    <dgm:pt modelId="{352563A4-8242-4C76-BC5A-35BD9EF93940}" type="parTrans" cxnId="{90619106-5C9B-4F90-A5D1-FBDDBC58B650}">
      <dgm:prSet/>
      <dgm:spPr/>
      <dgm:t>
        <a:bodyPr/>
        <a:lstStyle/>
        <a:p>
          <a:endParaRPr lang="en-US"/>
        </a:p>
      </dgm:t>
    </dgm:pt>
    <dgm:pt modelId="{C45F25B4-56CE-4423-ABA1-5FB07C91F11D}" type="sibTrans" cxnId="{90619106-5C9B-4F90-A5D1-FBDDBC58B650}">
      <dgm:prSet/>
      <dgm:spPr>
        <a:solidFill>
          <a:srgbClr val="FFCA08"/>
        </a:solidFill>
      </dgm:spPr>
      <dgm:t>
        <a:bodyPr/>
        <a:lstStyle/>
        <a:p>
          <a:endParaRPr lang="en-US"/>
        </a:p>
      </dgm:t>
    </dgm:pt>
    <dgm:pt modelId="{D99E4D99-B21F-458B-A60E-B55C241ABCD2}">
      <dgm:prSet phldrT="[Text]" custT="1">
        <dgm:style>
          <a:lnRef idx="3">
            <a:schemeClr val="lt1"/>
          </a:lnRef>
          <a:fillRef idx="1">
            <a:schemeClr val="accent2"/>
          </a:fillRef>
          <a:effectRef idx="1">
            <a:schemeClr val="accent2"/>
          </a:effectRef>
          <a:fontRef idx="minor">
            <a:schemeClr val="lt1"/>
          </a:fontRef>
        </dgm:style>
      </dgm:prSet>
      <dgm:spPr>
        <a:solidFill>
          <a:srgbClr val="EE3E3E"/>
        </a:solidFill>
        <a:ln>
          <a:solidFill>
            <a:srgbClr val="FFCA08"/>
          </a:solidFill>
        </a:ln>
      </dgm:spPr>
      <dgm:t>
        <a:bodyPr/>
        <a:lstStyle/>
        <a:p>
          <a:r>
            <a:rPr lang="en-US" sz="2400" b="1" i="1" dirty="0"/>
            <a:t>Lossless Image Compression </a:t>
          </a:r>
          <a:endParaRPr lang="en-US" sz="2400" dirty="0"/>
        </a:p>
      </dgm:t>
    </dgm:pt>
    <dgm:pt modelId="{BF19A8C8-B719-42D9-BD8B-0C4A183EFAFF}" type="sibTrans" cxnId="{C9F847F6-AC66-41A4-B79E-396EC7D66371}">
      <dgm:prSet/>
      <dgm:spPr>
        <a:solidFill>
          <a:srgbClr val="FFCA08"/>
        </a:solidFill>
      </dgm:spPr>
      <dgm:t>
        <a:bodyPr/>
        <a:lstStyle/>
        <a:p>
          <a:endParaRPr lang="en-US"/>
        </a:p>
      </dgm:t>
    </dgm:pt>
    <dgm:pt modelId="{C311CC19-540D-4C7A-A796-86F63E70CEA1}" type="parTrans" cxnId="{C9F847F6-AC66-41A4-B79E-396EC7D66371}">
      <dgm:prSet/>
      <dgm:spPr/>
      <dgm:t>
        <a:bodyPr/>
        <a:lstStyle/>
        <a:p>
          <a:endParaRPr lang="en-US"/>
        </a:p>
      </dgm:t>
    </dgm:pt>
    <dgm:pt modelId="{E1E1257A-FB5B-48F5-8EA0-3C2809918707}" type="pres">
      <dgm:prSet presAssocID="{99858448-E7D4-4A10-93AD-F7EDC9AE3521}" presName="composite" presStyleCnt="0">
        <dgm:presLayoutVars>
          <dgm:chMax val="3"/>
          <dgm:animLvl val="lvl"/>
          <dgm:resizeHandles val="exact"/>
        </dgm:presLayoutVars>
      </dgm:prSet>
      <dgm:spPr/>
    </dgm:pt>
    <dgm:pt modelId="{0C882AD1-A2C9-4E24-B2F4-E37FC4FE49EA}" type="pres">
      <dgm:prSet presAssocID="{D99E4D99-B21F-458B-A60E-B55C241ABCD2}" presName="gear1" presStyleLbl="node1" presStyleIdx="0" presStyleCnt="2" custLinFactNeighborX="494" custLinFactNeighborY="-494">
        <dgm:presLayoutVars>
          <dgm:chMax val="1"/>
          <dgm:bulletEnabled val="1"/>
        </dgm:presLayoutVars>
      </dgm:prSet>
      <dgm:spPr/>
    </dgm:pt>
    <dgm:pt modelId="{FEA6CE0F-9978-44B1-86F5-1B26A3D78770}" type="pres">
      <dgm:prSet presAssocID="{D99E4D99-B21F-458B-A60E-B55C241ABCD2}" presName="gear1srcNode" presStyleLbl="node1" presStyleIdx="0" presStyleCnt="2"/>
      <dgm:spPr/>
    </dgm:pt>
    <dgm:pt modelId="{C4E55BFA-8D79-4DAA-90C0-35F1B4139F5F}" type="pres">
      <dgm:prSet presAssocID="{D99E4D99-B21F-458B-A60E-B55C241ABCD2}" presName="gear1dstNode" presStyleLbl="node1" presStyleIdx="0" presStyleCnt="2"/>
      <dgm:spPr/>
    </dgm:pt>
    <dgm:pt modelId="{A4D7E1C9-7254-4B61-8D76-B485E13963C9}" type="pres">
      <dgm:prSet presAssocID="{91B4022B-D93A-4D89-9ECB-AB9EA3AAAC89}" presName="gear2" presStyleLbl="node1" presStyleIdx="1" presStyleCnt="2" custScaleX="124491" custScaleY="121019" custLinFactNeighborX="-6366" custLinFactNeighborY="-11317">
        <dgm:presLayoutVars>
          <dgm:chMax val="1"/>
          <dgm:bulletEnabled val="1"/>
        </dgm:presLayoutVars>
      </dgm:prSet>
      <dgm:spPr/>
    </dgm:pt>
    <dgm:pt modelId="{68E51225-F261-4060-B3E2-EEE1073D4329}" type="pres">
      <dgm:prSet presAssocID="{91B4022B-D93A-4D89-9ECB-AB9EA3AAAC89}" presName="gear2srcNode" presStyleLbl="node1" presStyleIdx="1" presStyleCnt="2"/>
      <dgm:spPr/>
    </dgm:pt>
    <dgm:pt modelId="{C1A3CCC2-C5A7-4707-ADE5-34BB4E1A646E}" type="pres">
      <dgm:prSet presAssocID="{91B4022B-D93A-4D89-9ECB-AB9EA3AAAC89}" presName="gear2dstNode" presStyleLbl="node1" presStyleIdx="1" presStyleCnt="2"/>
      <dgm:spPr/>
    </dgm:pt>
    <dgm:pt modelId="{AFFEDFE4-3ED1-4A2D-AFB8-B44A2E340EED}" type="pres">
      <dgm:prSet presAssocID="{BF19A8C8-B719-42D9-BD8B-0C4A183EFAFF}" presName="connector1" presStyleLbl="sibTrans2D1" presStyleIdx="0" presStyleCnt="2"/>
      <dgm:spPr/>
    </dgm:pt>
    <dgm:pt modelId="{8E230EF5-2FD5-4D65-BF99-ADCA699F2083}" type="pres">
      <dgm:prSet presAssocID="{C45F25B4-56CE-4423-ABA1-5FB07C91F11D}" presName="connector2" presStyleLbl="sibTrans2D1" presStyleIdx="1" presStyleCnt="2" custLinFactNeighborX="-13814" custLinFactNeighborY="-7241"/>
      <dgm:spPr/>
    </dgm:pt>
  </dgm:ptLst>
  <dgm:cxnLst>
    <dgm:cxn modelId="{90619106-5C9B-4F90-A5D1-FBDDBC58B650}" srcId="{99858448-E7D4-4A10-93AD-F7EDC9AE3521}" destId="{91B4022B-D93A-4D89-9ECB-AB9EA3AAAC89}" srcOrd="1" destOrd="0" parTransId="{352563A4-8242-4C76-BC5A-35BD9EF93940}" sibTransId="{C45F25B4-56CE-4423-ABA1-5FB07C91F11D}"/>
    <dgm:cxn modelId="{EC61170D-8CE8-44F1-ACB6-B5218ADA2ACC}" type="presOf" srcId="{D99E4D99-B21F-458B-A60E-B55C241ABCD2}" destId="{0C882AD1-A2C9-4E24-B2F4-E37FC4FE49EA}" srcOrd="0" destOrd="0" presId="urn:microsoft.com/office/officeart/2005/8/layout/gear1"/>
    <dgm:cxn modelId="{4CCB3929-4939-47AF-B955-E59340F661CE}" type="presOf" srcId="{91B4022B-D93A-4D89-9ECB-AB9EA3AAAC89}" destId="{C1A3CCC2-C5A7-4707-ADE5-34BB4E1A646E}" srcOrd="2" destOrd="0" presId="urn:microsoft.com/office/officeart/2005/8/layout/gear1"/>
    <dgm:cxn modelId="{EA2FF460-9F67-494C-B62B-EA067786983F}" type="presOf" srcId="{D99E4D99-B21F-458B-A60E-B55C241ABCD2}" destId="{FEA6CE0F-9978-44B1-86F5-1B26A3D78770}" srcOrd="1" destOrd="0" presId="urn:microsoft.com/office/officeart/2005/8/layout/gear1"/>
    <dgm:cxn modelId="{E567B38B-E449-4033-A078-9029C212F8B5}" type="presOf" srcId="{C45F25B4-56CE-4423-ABA1-5FB07C91F11D}" destId="{8E230EF5-2FD5-4D65-BF99-ADCA699F2083}" srcOrd="0" destOrd="0" presId="urn:microsoft.com/office/officeart/2005/8/layout/gear1"/>
    <dgm:cxn modelId="{5B0A6C9A-AD80-411B-844B-DA86860F62FC}" type="presOf" srcId="{91B4022B-D93A-4D89-9ECB-AB9EA3AAAC89}" destId="{A4D7E1C9-7254-4B61-8D76-B485E13963C9}" srcOrd="0" destOrd="0" presId="urn:microsoft.com/office/officeart/2005/8/layout/gear1"/>
    <dgm:cxn modelId="{9F436BB5-D93C-4306-9420-1C64801AF7D4}" type="presOf" srcId="{99858448-E7D4-4A10-93AD-F7EDC9AE3521}" destId="{E1E1257A-FB5B-48F5-8EA0-3C2809918707}" srcOrd="0" destOrd="0" presId="urn:microsoft.com/office/officeart/2005/8/layout/gear1"/>
    <dgm:cxn modelId="{C6B2AFC4-3935-4CAA-9932-721628AA5AAF}" type="presOf" srcId="{91B4022B-D93A-4D89-9ECB-AB9EA3AAAC89}" destId="{68E51225-F261-4060-B3E2-EEE1073D4329}" srcOrd="1" destOrd="0" presId="urn:microsoft.com/office/officeart/2005/8/layout/gear1"/>
    <dgm:cxn modelId="{1F2E22DD-1B92-48A4-B983-5FE0E860220A}" type="presOf" srcId="{BF19A8C8-B719-42D9-BD8B-0C4A183EFAFF}" destId="{AFFEDFE4-3ED1-4A2D-AFB8-B44A2E340EED}" srcOrd="0" destOrd="0" presId="urn:microsoft.com/office/officeart/2005/8/layout/gear1"/>
    <dgm:cxn modelId="{A9AECBE5-8534-4355-B054-DC949A951BE4}" type="presOf" srcId="{D99E4D99-B21F-458B-A60E-B55C241ABCD2}" destId="{C4E55BFA-8D79-4DAA-90C0-35F1B4139F5F}" srcOrd="2" destOrd="0" presId="urn:microsoft.com/office/officeart/2005/8/layout/gear1"/>
    <dgm:cxn modelId="{C9F847F6-AC66-41A4-B79E-396EC7D66371}" srcId="{99858448-E7D4-4A10-93AD-F7EDC9AE3521}" destId="{D99E4D99-B21F-458B-A60E-B55C241ABCD2}" srcOrd="0" destOrd="0" parTransId="{C311CC19-540D-4C7A-A796-86F63E70CEA1}" sibTransId="{BF19A8C8-B719-42D9-BD8B-0C4A183EFAFF}"/>
    <dgm:cxn modelId="{6FA3672D-ED67-457A-8D5F-03C50A686C89}" type="presParOf" srcId="{E1E1257A-FB5B-48F5-8EA0-3C2809918707}" destId="{0C882AD1-A2C9-4E24-B2F4-E37FC4FE49EA}" srcOrd="0" destOrd="0" presId="urn:microsoft.com/office/officeart/2005/8/layout/gear1"/>
    <dgm:cxn modelId="{CD557ABB-F9A8-4B7A-B154-6F7D834F7AE5}" type="presParOf" srcId="{E1E1257A-FB5B-48F5-8EA0-3C2809918707}" destId="{FEA6CE0F-9978-44B1-86F5-1B26A3D78770}" srcOrd="1" destOrd="0" presId="urn:microsoft.com/office/officeart/2005/8/layout/gear1"/>
    <dgm:cxn modelId="{75C41164-F6AD-4DFC-A894-366D2E0FA9FD}" type="presParOf" srcId="{E1E1257A-FB5B-48F5-8EA0-3C2809918707}" destId="{C4E55BFA-8D79-4DAA-90C0-35F1B4139F5F}" srcOrd="2" destOrd="0" presId="urn:microsoft.com/office/officeart/2005/8/layout/gear1"/>
    <dgm:cxn modelId="{8773544E-1572-4A59-8963-B3F3A46C7E83}" type="presParOf" srcId="{E1E1257A-FB5B-48F5-8EA0-3C2809918707}" destId="{A4D7E1C9-7254-4B61-8D76-B485E13963C9}" srcOrd="3" destOrd="0" presId="urn:microsoft.com/office/officeart/2005/8/layout/gear1"/>
    <dgm:cxn modelId="{1EAEC016-94B5-4AAB-814C-D342A498CC22}" type="presParOf" srcId="{E1E1257A-FB5B-48F5-8EA0-3C2809918707}" destId="{68E51225-F261-4060-B3E2-EEE1073D4329}" srcOrd="4" destOrd="0" presId="urn:microsoft.com/office/officeart/2005/8/layout/gear1"/>
    <dgm:cxn modelId="{BB26006C-0CC3-404A-8669-723DD566B921}" type="presParOf" srcId="{E1E1257A-FB5B-48F5-8EA0-3C2809918707}" destId="{C1A3CCC2-C5A7-4707-ADE5-34BB4E1A646E}" srcOrd="5" destOrd="0" presId="urn:microsoft.com/office/officeart/2005/8/layout/gear1"/>
    <dgm:cxn modelId="{64FC6436-31D2-4028-A4E0-96A36475A9EB}" type="presParOf" srcId="{E1E1257A-FB5B-48F5-8EA0-3C2809918707}" destId="{AFFEDFE4-3ED1-4A2D-AFB8-B44A2E340EED}" srcOrd="6" destOrd="0" presId="urn:microsoft.com/office/officeart/2005/8/layout/gear1"/>
    <dgm:cxn modelId="{0B91AE18-507B-4318-BF4C-160FAFBFBD4F}" type="presParOf" srcId="{E1E1257A-FB5B-48F5-8EA0-3C2809918707}" destId="{8E230EF5-2FD5-4D65-BF99-ADCA699F2083}" srcOrd="7"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0A3AD8-9C55-42A2-9C1D-E0CA8F409E0E}"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81DF7612-E880-4DF5-A42E-2B78327BA351}">
      <dgm:prSet phldrT="[Text]" custT="1"/>
      <dgm:spPr/>
      <dgm:t>
        <a:bodyPr/>
        <a:lstStyle/>
        <a:p>
          <a:r>
            <a:rPr lang="en-US" sz="2000" b="0"/>
            <a:t>Original Image</a:t>
          </a:r>
        </a:p>
      </dgm:t>
    </dgm:pt>
    <dgm:pt modelId="{83FA2C93-81D3-4324-9C54-0DFF28F3622B}" type="parTrans" cxnId="{C7E4FF3B-C7FB-4778-8571-98506D5068EE}">
      <dgm:prSet/>
      <dgm:spPr/>
      <dgm:t>
        <a:bodyPr/>
        <a:lstStyle/>
        <a:p>
          <a:endParaRPr lang="en-US"/>
        </a:p>
      </dgm:t>
    </dgm:pt>
    <dgm:pt modelId="{21CFBB00-5A5A-4727-9DC0-FE1957A42209}" type="sibTrans" cxnId="{C7E4FF3B-C7FB-4778-8571-98506D5068EE}">
      <dgm:prSet/>
      <dgm:spPr/>
      <dgm:t>
        <a:bodyPr/>
        <a:lstStyle/>
        <a:p>
          <a:endParaRPr lang="en-US"/>
        </a:p>
      </dgm:t>
    </dgm:pt>
    <dgm:pt modelId="{5025F2E4-F232-4B65-A9D5-F421107E326F}">
      <dgm:prSet phldrT="[Text]" custT="1"/>
      <dgm:spPr/>
      <dgm:t>
        <a:bodyPr/>
        <a:lstStyle/>
        <a:p>
          <a:r>
            <a:rPr lang="en-US" sz="2000"/>
            <a:t>Compressed Image is Obtained</a:t>
          </a:r>
        </a:p>
      </dgm:t>
    </dgm:pt>
    <dgm:pt modelId="{AFD67926-B5BB-4EC4-8196-E9E403C0E507}" type="parTrans" cxnId="{77F8ABC0-A92F-478E-8CDB-740FEFDBC3FF}">
      <dgm:prSet/>
      <dgm:spPr/>
      <dgm:t>
        <a:bodyPr/>
        <a:lstStyle/>
        <a:p>
          <a:endParaRPr lang="en-US"/>
        </a:p>
      </dgm:t>
    </dgm:pt>
    <dgm:pt modelId="{443D5C5D-AFA1-40EA-9D36-55FC87959C30}" type="sibTrans" cxnId="{77F8ABC0-A92F-478E-8CDB-740FEFDBC3FF}">
      <dgm:prSet/>
      <dgm:spPr/>
      <dgm:t>
        <a:bodyPr/>
        <a:lstStyle/>
        <a:p>
          <a:endParaRPr lang="en-US"/>
        </a:p>
      </dgm:t>
    </dgm:pt>
    <dgm:pt modelId="{2EB81B64-B193-4141-AD86-2001611064A1}">
      <dgm:prSet custT="1"/>
      <dgm:spPr/>
      <dgm:t>
        <a:bodyPr/>
        <a:lstStyle/>
        <a:p>
          <a:r>
            <a:rPr lang="en-US" sz="2000"/>
            <a:t>Applying Huffman Algorithm</a:t>
          </a:r>
        </a:p>
      </dgm:t>
    </dgm:pt>
    <dgm:pt modelId="{63321B87-2A3E-4C64-8D28-A15ADCAEFF24}" type="parTrans" cxnId="{953C4C08-44C9-4EB5-8BE8-4D71A14FCA3E}">
      <dgm:prSet/>
      <dgm:spPr/>
      <dgm:t>
        <a:bodyPr/>
        <a:lstStyle/>
        <a:p>
          <a:endParaRPr lang="en-US"/>
        </a:p>
      </dgm:t>
    </dgm:pt>
    <dgm:pt modelId="{6403A913-C16E-481B-9740-2361E48907F1}" type="sibTrans" cxnId="{953C4C08-44C9-4EB5-8BE8-4D71A14FCA3E}">
      <dgm:prSet/>
      <dgm:spPr/>
      <dgm:t>
        <a:bodyPr/>
        <a:lstStyle/>
        <a:p>
          <a:endParaRPr lang="en-US"/>
        </a:p>
      </dgm:t>
    </dgm:pt>
    <dgm:pt modelId="{71B494D9-5ABF-4E04-BFDF-C2600F6DA5B8}">
      <dgm:prSet custT="1"/>
      <dgm:spPr/>
      <dgm:t>
        <a:bodyPr/>
        <a:lstStyle/>
        <a:p>
          <a:r>
            <a:rPr lang="en-US" sz="1600"/>
            <a:t>Compressed Image is transfered by server through Socket Programming</a:t>
          </a:r>
        </a:p>
      </dgm:t>
    </dgm:pt>
    <dgm:pt modelId="{81E56785-4C24-45DF-883E-21B699A9A463}" type="parTrans" cxnId="{F86114C8-0B03-40F8-A468-F22837A5031F}">
      <dgm:prSet/>
      <dgm:spPr/>
      <dgm:t>
        <a:bodyPr/>
        <a:lstStyle/>
        <a:p>
          <a:endParaRPr lang="en-US"/>
        </a:p>
      </dgm:t>
    </dgm:pt>
    <dgm:pt modelId="{3727470B-12BC-4FBE-8F6B-60692704D972}" type="sibTrans" cxnId="{F86114C8-0B03-40F8-A468-F22837A5031F}">
      <dgm:prSet/>
      <dgm:spPr/>
      <dgm:t>
        <a:bodyPr/>
        <a:lstStyle/>
        <a:p>
          <a:endParaRPr lang="en-US"/>
        </a:p>
      </dgm:t>
    </dgm:pt>
    <dgm:pt modelId="{822C2329-BDD3-4DB3-9712-91C6DEBB35C8}">
      <dgm:prSet/>
      <dgm:spPr/>
      <dgm:t>
        <a:bodyPr/>
        <a:lstStyle/>
        <a:p>
          <a:r>
            <a:rPr lang="en-US"/>
            <a:t>File is recieved and checked by the client</a:t>
          </a:r>
        </a:p>
      </dgm:t>
    </dgm:pt>
    <dgm:pt modelId="{943DD88A-E322-49DF-8BAE-8805F7A4C91B}" type="parTrans" cxnId="{0D6C903F-C9C7-44F8-BA7D-3AE0F138AF38}">
      <dgm:prSet/>
      <dgm:spPr/>
      <dgm:t>
        <a:bodyPr/>
        <a:lstStyle/>
        <a:p>
          <a:endParaRPr lang="en-US"/>
        </a:p>
      </dgm:t>
    </dgm:pt>
    <dgm:pt modelId="{18B5D21B-42D5-4EFD-8134-3C39B4A85952}" type="sibTrans" cxnId="{0D6C903F-C9C7-44F8-BA7D-3AE0F138AF38}">
      <dgm:prSet/>
      <dgm:spPr/>
      <dgm:t>
        <a:bodyPr/>
        <a:lstStyle/>
        <a:p>
          <a:endParaRPr lang="en-US"/>
        </a:p>
      </dgm:t>
    </dgm:pt>
    <dgm:pt modelId="{9042A30A-754A-46BA-A4E5-A76F2DCCA5D5}">
      <dgm:prSet/>
      <dgm:spPr/>
      <dgm:t>
        <a:bodyPr/>
        <a:lstStyle/>
        <a:p>
          <a:endParaRPr lang="en-US"/>
        </a:p>
      </dgm:t>
    </dgm:pt>
    <dgm:pt modelId="{8871CE93-6B58-425E-A987-1DB8AEB6E67B}" type="parTrans" cxnId="{F8E9131A-6FDF-46E6-A32C-D6268B81586C}">
      <dgm:prSet/>
      <dgm:spPr/>
      <dgm:t>
        <a:bodyPr/>
        <a:lstStyle/>
        <a:p>
          <a:endParaRPr lang="en-US"/>
        </a:p>
      </dgm:t>
    </dgm:pt>
    <dgm:pt modelId="{156450D8-E379-4CE4-A058-83A090A73DC9}" type="sibTrans" cxnId="{F8E9131A-6FDF-46E6-A32C-D6268B81586C}">
      <dgm:prSet/>
      <dgm:spPr/>
      <dgm:t>
        <a:bodyPr/>
        <a:lstStyle/>
        <a:p>
          <a:endParaRPr lang="en-US"/>
        </a:p>
      </dgm:t>
    </dgm:pt>
    <dgm:pt modelId="{5CD73381-CCDB-44CC-9124-0A4A2D86B17D}">
      <dgm:prSet/>
      <dgm:spPr/>
      <dgm:t>
        <a:bodyPr/>
        <a:lstStyle/>
        <a:p>
          <a:endParaRPr lang="en-US"/>
        </a:p>
      </dgm:t>
    </dgm:pt>
    <dgm:pt modelId="{8BC9CC56-95F4-49A0-86A8-037811542EE0}" type="parTrans" cxnId="{FA11A5D1-315D-4142-96AF-2AC2F94F2E38}">
      <dgm:prSet/>
      <dgm:spPr/>
      <dgm:t>
        <a:bodyPr/>
        <a:lstStyle/>
        <a:p>
          <a:endParaRPr lang="en-US"/>
        </a:p>
      </dgm:t>
    </dgm:pt>
    <dgm:pt modelId="{B4730765-CEB3-4D37-A98B-968A3040F612}" type="sibTrans" cxnId="{FA11A5D1-315D-4142-96AF-2AC2F94F2E38}">
      <dgm:prSet/>
      <dgm:spPr/>
      <dgm:t>
        <a:bodyPr/>
        <a:lstStyle/>
        <a:p>
          <a:endParaRPr lang="en-US"/>
        </a:p>
      </dgm:t>
    </dgm:pt>
    <dgm:pt modelId="{2F0ED744-69E9-435C-8AC9-784D69ED90DB}">
      <dgm:prSet/>
      <dgm:spPr/>
      <dgm:t>
        <a:bodyPr/>
        <a:lstStyle/>
        <a:p>
          <a:endParaRPr lang="en-US"/>
        </a:p>
      </dgm:t>
    </dgm:pt>
    <dgm:pt modelId="{F98FBF7A-08C9-4830-84A3-182DE70423D1}" type="parTrans" cxnId="{F5D266F1-8000-4216-8294-30727091C804}">
      <dgm:prSet/>
      <dgm:spPr/>
      <dgm:t>
        <a:bodyPr/>
        <a:lstStyle/>
        <a:p>
          <a:endParaRPr lang="en-US"/>
        </a:p>
      </dgm:t>
    </dgm:pt>
    <dgm:pt modelId="{FEF69758-7690-4725-A165-F9ECF5F07B05}" type="sibTrans" cxnId="{F5D266F1-8000-4216-8294-30727091C804}">
      <dgm:prSet/>
      <dgm:spPr/>
      <dgm:t>
        <a:bodyPr/>
        <a:lstStyle/>
        <a:p>
          <a:endParaRPr lang="en-US"/>
        </a:p>
      </dgm:t>
    </dgm:pt>
    <dgm:pt modelId="{1F6CA04E-2450-4EB6-8294-01498067DDB3}" type="pres">
      <dgm:prSet presAssocID="{780A3AD8-9C55-42A2-9C1D-E0CA8F409E0E}" presName="outerComposite" presStyleCnt="0">
        <dgm:presLayoutVars>
          <dgm:chMax val="5"/>
          <dgm:dir/>
          <dgm:resizeHandles val="exact"/>
        </dgm:presLayoutVars>
      </dgm:prSet>
      <dgm:spPr/>
    </dgm:pt>
    <dgm:pt modelId="{DE620F53-2833-4F47-AAEC-9CC7DFFEE499}" type="pres">
      <dgm:prSet presAssocID="{780A3AD8-9C55-42A2-9C1D-E0CA8F409E0E}" presName="dummyMaxCanvas" presStyleCnt="0">
        <dgm:presLayoutVars/>
      </dgm:prSet>
      <dgm:spPr/>
    </dgm:pt>
    <dgm:pt modelId="{1CBAF60E-FF1C-473C-9A61-25A15254B145}" type="pres">
      <dgm:prSet presAssocID="{780A3AD8-9C55-42A2-9C1D-E0CA8F409E0E}" presName="FiveNodes_1" presStyleLbl="node1" presStyleIdx="0" presStyleCnt="5">
        <dgm:presLayoutVars>
          <dgm:bulletEnabled val="1"/>
        </dgm:presLayoutVars>
      </dgm:prSet>
      <dgm:spPr/>
    </dgm:pt>
    <dgm:pt modelId="{B4AC9A7C-9E5D-4300-9AE1-BC34FD0A90D4}" type="pres">
      <dgm:prSet presAssocID="{780A3AD8-9C55-42A2-9C1D-E0CA8F409E0E}" presName="FiveNodes_2" presStyleLbl="node1" presStyleIdx="1" presStyleCnt="5">
        <dgm:presLayoutVars>
          <dgm:bulletEnabled val="1"/>
        </dgm:presLayoutVars>
      </dgm:prSet>
      <dgm:spPr/>
    </dgm:pt>
    <dgm:pt modelId="{0CCC5AC8-6230-4E64-B45F-E5E19B4B18E0}" type="pres">
      <dgm:prSet presAssocID="{780A3AD8-9C55-42A2-9C1D-E0CA8F409E0E}" presName="FiveNodes_3" presStyleLbl="node1" presStyleIdx="2" presStyleCnt="5">
        <dgm:presLayoutVars>
          <dgm:bulletEnabled val="1"/>
        </dgm:presLayoutVars>
      </dgm:prSet>
      <dgm:spPr/>
    </dgm:pt>
    <dgm:pt modelId="{B557B852-0725-4749-A2BA-E51F48DC2452}" type="pres">
      <dgm:prSet presAssocID="{780A3AD8-9C55-42A2-9C1D-E0CA8F409E0E}" presName="FiveNodes_4" presStyleLbl="node1" presStyleIdx="3" presStyleCnt="5">
        <dgm:presLayoutVars>
          <dgm:bulletEnabled val="1"/>
        </dgm:presLayoutVars>
      </dgm:prSet>
      <dgm:spPr/>
    </dgm:pt>
    <dgm:pt modelId="{0C092B61-3F59-400A-809A-D758ABFF6945}" type="pres">
      <dgm:prSet presAssocID="{780A3AD8-9C55-42A2-9C1D-E0CA8F409E0E}" presName="FiveNodes_5" presStyleLbl="node1" presStyleIdx="4" presStyleCnt="5">
        <dgm:presLayoutVars>
          <dgm:bulletEnabled val="1"/>
        </dgm:presLayoutVars>
      </dgm:prSet>
      <dgm:spPr/>
    </dgm:pt>
    <dgm:pt modelId="{6564FB18-881F-4C29-BBF4-395554F80F77}" type="pres">
      <dgm:prSet presAssocID="{780A3AD8-9C55-42A2-9C1D-E0CA8F409E0E}" presName="FiveConn_1-2" presStyleLbl="fgAccFollowNode1" presStyleIdx="0" presStyleCnt="4">
        <dgm:presLayoutVars>
          <dgm:bulletEnabled val="1"/>
        </dgm:presLayoutVars>
      </dgm:prSet>
      <dgm:spPr/>
    </dgm:pt>
    <dgm:pt modelId="{BD6DCF7C-18DA-4691-A3D4-C6E721573538}" type="pres">
      <dgm:prSet presAssocID="{780A3AD8-9C55-42A2-9C1D-E0CA8F409E0E}" presName="FiveConn_2-3" presStyleLbl="fgAccFollowNode1" presStyleIdx="1" presStyleCnt="4">
        <dgm:presLayoutVars>
          <dgm:bulletEnabled val="1"/>
        </dgm:presLayoutVars>
      </dgm:prSet>
      <dgm:spPr/>
    </dgm:pt>
    <dgm:pt modelId="{2A91D17E-12B1-492B-B949-994E24E76F23}" type="pres">
      <dgm:prSet presAssocID="{780A3AD8-9C55-42A2-9C1D-E0CA8F409E0E}" presName="FiveConn_3-4" presStyleLbl="fgAccFollowNode1" presStyleIdx="2" presStyleCnt="4">
        <dgm:presLayoutVars>
          <dgm:bulletEnabled val="1"/>
        </dgm:presLayoutVars>
      </dgm:prSet>
      <dgm:spPr/>
    </dgm:pt>
    <dgm:pt modelId="{E5468F50-1DD0-4BFE-A1D1-7A9ACD5F6312}" type="pres">
      <dgm:prSet presAssocID="{780A3AD8-9C55-42A2-9C1D-E0CA8F409E0E}" presName="FiveConn_4-5" presStyleLbl="fgAccFollowNode1" presStyleIdx="3" presStyleCnt="4">
        <dgm:presLayoutVars>
          <dgm:bulletEnabled val="1"/>
        </dgm:presLayoutVars>
      </dgm:prSet>
      <dgm:spPr/>
    </dgm:pt>
    <dgm:pt modelId="{299B8D7A-0F75-4041-92CE-44AF6C396315}" type="pres">
      <dgm:prSet presAssocID="{780A3AD8-9C55-42A2-9C1D-E0CA8F409E0E}" presName="FiveNodes_1_text" presStyleLbl="node1" presStyleIdx="4" presStyleCnt="5">
        <dgm:presLayoutVars>
          <dgm:bulletEnabled val="1"/>
        </dgm:presLayoutVars>
      </dgm:prSet>
      <dgm:spPr/>
    </dgm:pt>
    <dgm:pt modelId="{CA5FEB98-27A0-4E87-A057-051DE30E159E}" type="pres">
      <dgm:prSet presAssocID="{780A3AD8-9C55-42A2-9C1D-E0CA8F409E0E}" presName="FiveNodes_2_text" presStyleLbl="node1" presStyleIdx="4" presStyleCnt="5">
        <dgm:presLayoutVars>
          <dgm:bulletEnabled val="1"/>
        </dgm:presLayoutVars>
      </dgm:prSet>
      <dgm:spPr/>
    </dgm:pt>
    <dgm:pt modelId="{2CD67D1E-EAEB-4D63-AC23-48DADBF1806D}" type="pres">
      <dgm:prSet presAssocID="{780A3AD8-9C55-42A2-9C1D-E0CA8F409E0E}" presName="FiveNodes_3_text" presStyleLbl="node1" presStyleIdx="4" presStyleCnt="5">
        <dgm:presLayoutVars>
          <dgm:bulletEnabled val="1"/>
        </dgm:presLayoutVars>
      </dgm:prSet>
      <dgm:spPr/>
    </dgm:pt>
    <dgm:pt modelId="{D973AC43-A826-4AFC-977D-3318DE1BE762}" type="pres">
      <dgm:prSet presAssocID="{780A3AD8-9C55-42A2-9C1D-E0CA8F409E0E}" presName="FiveNodes_4_text" presStyleLbl="node1" presStyleIdx="4" presStyleCnt="5">
        <dgm:presLayoutVars>
          <dgm:bulletEnabled val="1"/>
        </dgm:presLayoutVars>
      </dgm:prSet>
      <dgm:spPr/>
    </dgm:pt>
    <dgm:pt modelId="{73A55A46-57CE-43B7-8EA3-9CADCF1AD9E7}" type="pres">
      <dgm:prSet presAssocID="{780A3AD8-9C55-42A2-9C1D-E0CA8F409E0E}" presName="FiveNodes_5_text" presStyleLbl="node1" presStyleIdx="4" presStyleCnt="5">
        <dgm:presLayoutVars>
          <dgm:bulletEnabled val="1"/>
        </dgm:presLayoutVars>
      </dgm:prSet>
      <dgm:spPr/>
    </dgm:pt>
  </dgm:ptLst>
  <dgm:cxnLst>
    <dgm:cxn modelId="{953C4C08-44C9-4EB5-8BE8-4D71A14FCA3E}" srcId="{780A3AD8-9C55-42A2-9C1D-E0CA8F409E0E}" destId="{2EB81B64-B193-4141-AD86-2001611064A1}" srcOrd="1" destOrd="0" parTransId="{63321B87-2A3E-4C64-8D28-A15ADCAEFF24}" sibTransId="{6403A913-C16E-481B-9740-2361E48907F1}"/>
    <dgm:cxn modelId="{D8CB4714-8894-45CA-8386-0C8055C71696}" type="presOf" srcId="{822C2329-BDD3-4DB3-9712-91C6DEBB35C8}" destId="{73A55A46-57CE-43B7-8EA3-9CADCF1AD9E7}" srcOrd="1" destOrd="0" presId="urn:microsoft.com/office/officeart/2005/8/layout/vProcess5"/>
    <dgm:cxn modelId="{C561F014-CCD5-4534-A43B-4BA0EB775134}" type="presOf" srcId="{5025F2E4-F232-4B65-A9D5-F421107E326F}" destId="{2CD67D1E-EAEB-4D63-AC23-48DADBF1806D}" srcOrd="1" destOrd="0" presId="urn:microsoft.com/office/officeart/2005/8/layout/vProcess5"/>
    <dgm:cxn modelId="{F8E9131A-6FDF-46E6-A32C-D6268B81586C}" srcId="{780A3AD8-9C55-42A2-9C1D-E0CA8F409E0E}" destId="{9042A30A-754A-46BA-A4E5-A76F2DCCA5D5}" srcOrd="7" destOrd="0" parTransId="{8871CE93-6B58-425E-A987-1DB8AEB6E67B}" sibTransId="{156450D8-E379-4CE4-A058-83A090A73DC9}"/>
    <dgm:cxn modelId="{C7E4FF3B-C7FB-4778-8571-98506D5068EE}" srcId="{780A3AD8-9C55-42A2-9C1D-E0CA8F409E0E}" destId="{81DF7612-E880-4DF5-A42E-2B78327BA351}" srcOrd="0" destOrd="0" parTransId="{83FA2C93-81D3-4324-9C54-0DFF28F3622B}" sibTransId="{21CFBB00-5A5A-4727-9DC0-FE1957A42209}"/>
    <dgm:cxn modelId="{0D6C903F-C9C7-44F8-BA7D-3AE0F138AF38}" srcId="{780A3AD8-9C55-42A2-9C1D-E0CA8F409E0E}" destId="{822C2329-BDD3-4DB3-9712-91C6DEBB35C8}" srcOrd="4" destOrd="0" parTransId="{943DD88A-E322-49DF-8BAE-8805F7A4C91B}" sibTransId="{18B5D21B-42D5-4EFD-8134-3C39B4A85952}"/>
    <dgm:cxn modelId="{972EB65C-193E-458F-B1A6-7B24CEC40FEA}" type="presOf" srcId="{71B494D9-5ABF-4E04-BFDF-C2600F6DA5B8}" destId="{D973AC43-A826-4AFC-977D-3318DE1BE762}" srcOrd="1" destOrd="0" presId="urn:microsoft.com/office/officeart/2005/8/layout/vProcess5"/>
    <dgm:cxn modelId="{A4E79646-5D39-4267-B8DA-D866A53F9544}" type="presOf" srcId="{822C2329-BDD3-4DB3-9712-91C6DEBB35C8}" destId="{0C092B61-3F59-400A-809A-D758ABFF6945}" srcOrd="0" destOrd="0" presId="urn:microsoft.com/office/officeart/2005/8/layout/vProcess5"/>
    <dgm:cxn modelId="{83C15C52-1F8E-4D13-9889-360EF620A256}" type="presOf" srcId="{3727470B-12BC-4FBE-8F6B-60692704D972}" destId="{E5468F50-1DD0-4BFE-A1D1-7A9ACD5F6312}" srcOrd="0" destOrd="0" presId="urn:microsoft.com/office/officeart/2005/8/layout/vProcess5"/>
    <dgm:cxn modelId="{57E36856-6121-4836-90A0-C4B2103AAEB5}" type="presOf" srcId="{2EB81B64-B193-4141-AD86-2001611064A1}" destId="{CA5FEB98-27A0-4E87-A057-051DE30E159E}" srcOrd="1" destOrd="0" presId="urn:microsoft.com/office/officeart/2005/8/layout/vProcess5"/>
    <dgm:cxn modelId="{79A05F7E-B5E5-4FB9-A583-0E9D4CD416E8}" type="presOf" srcId="{780A3AD8-9C55-42A2-9C1D-E0CA8F409E0E}" destId="{1F6CA04E-2450-4EB6-8294-01498067DDB3}" srcOrd="0" destOrd="0" presId="urn:microsoft.com/office/officeart/2005/8/layout/vProcess5"/>
    <dgm:cxn modelId="{3F7B9C84-3AFB-4982-83B6-4576C22B69EC}" type="presOf" srcId="{21CFBB00-5A5A-4727-9DC0-FE1957A42209}" destId="{6564FB18-881F-4C29-BBF4-395554F80F77}" srcOrd="0" destOrd="0" presId="urn:microsoft.com/office/officeart/2005/8/layout/vProcess5"/>
    <dgm:cxn modelId="{56B2A387-079B-4E21-97CC-E3F026A1CA60}" type="presOf" srcId="{5025F2E4-F232-4B65-A9D5-F421107E326F}" destId="{0CCC5AC8-6230-4E64-B45F-E5E19B4B18E0}" srcOrd="0" destOrd="0" presId="urn:microsoft.com/office/officeart/2005/8/layout/vProcess5"/>
    <dgm:cxn modelId="{41A901AC-6687-4434-BC67-D55FB4B2B10A}" type="presOf" srcId="{71B494D9-5ABF-4E04-BFDF-C2600F6DA5B8}" destId="{B557B852-0725-4749-A2BA-E51F48DC2452}" srcOrd="0" destOrd="0" presId="urn:microsoft.com/office/officeart/2005/8/layout/vProcess5"/>
    <dgm:cxn modelId="{6C3C7FB3-D700-47AE-9B9A-668D46AF8B76}" type="presOf" srcId="{2EB81B64-B193-4141-AD86-2001611064A1}" destId="{B4AC9A7C-9E5D-4300-9AE1-BC34FD0A90D4}" srcOrd="0" destOrd="0" presId="urn:microsoft.com/office/officeart/2005/8/layout/vProcess5"/>
    <dgm:cxn modelId="{77F8ABC0-A92F-478E-8CDB-740FEFDBC3FF}" srcId="{780A3AD8-9C55-42A2-9C1D-E0CA8F409E0E}" destId="{5025F2E4-F232-4B65-A9D5-F421107E326F}" srcOrd="2" destOrd="0" parTransId="{AFD67926-B5BB-4EC4-8196-E9E403C0E507}" sibTransId="{443D5C5D-AFA1-40EA-9D36-55FC87959C30}"/>
    <dgm:cxn modelId="{35E413C2-2600-42D5-B818-138FDFB64EBA}" type="presOf" srcId="{81DF7612-E880-4DF5-A42E-2B78327BA351}" destId="{1CBAF60E-FF1C-473C-9A61-25A15254B145}" srcOrd="0" destOrd="0" presId="urn:microsoft.com/office/officeart/2005/8/layout/vProcess5"/>
    <dgm:cxn modelId="{F86114C8-0B03-40F8-A468-F22837A5031F}" srcId="{780A3AD8-9C55-42A2-9C1D-E0CA8F409E0E}" destId="{71B494D9-5ABF-4E04-BFDF-C2600F6DA5B8}" srcOrd="3" destOrd="0" parTransId="{81E56785-4C24-45DF-883E-21B699A9A463}" sibTransId="{3727470B-12BC-4FBE-8F6B-60692704D972}"/>
    <dgm:cxn modelId="{FA11A5D1-315D-4142-96AF-2AC2F94F2E38}" srcId="{780A3AD8-9C55-42A2-9C1D-E0CA8F409E0E}" destId="{5CD73381-CCDB-44CC-9124-0A4A2D86B17D}" srcOrd="6" destOrd="0" parTransId="{8BC9CC56-95F4-49A0-86A8-037811542EE0}" sibTransId="{B4730765-CEB3-4D37-A98B-968A3040F612}"/>
    <dgm:cxn modelId="{7BEC2DDD-CA6D-45A5-A797-083245C6BDAD}" type="presOf" srcId="{443D5C5D-AFA1-40EA-9D36-55FC87959C30}" destId="{2A91D17E-12B1-492B-B949-994E24E76F23}" srcOrd="0" destOrd="0" presId="urn:microsoft.com/office/officeart/2005/8/layout/vProcess5"/>
    <dgm:cxn modelId="{CDB6E7EB-2B8B-4962-94C8-1FCB02C7F588}" type="presOf" srcId="{6403A913-C16E-481B-9740-2361E48907F1}" destId="{BD6DCF7C-18DA-4691-A3D4-C6E721573538}" srcOrd="0" destOrd="0" presId="urn:microsoft.com/office/officeart/2005/8/layout/vProcess5"/>
    <dgm:cxn modelId="{F5D266F1-8000-4216-8294-30727091C804}" srcId="{780A3AD8-9C55-42A2-9C1D-E0CA8F409E0E}" destId="{2F0ED744-69E9-435C-8AC9-784D69ED90DB}" srcOrd="5" destOrd="0" parTransId="{F98FBF7A-08C9-4830-84A3-182DE70423D1}" sibTransId="{FEF69758-7690-4725-A165-F9ECF5F07B05}"/>
    <dgm:cxn modelId="{97AAB1FB-58E0-479A-97E0-2998B87C82EF}" type="presOf" srcId="{81DF7612-E880-4DF5-A42E-2B78327BA351}" destId="{299B8D7A-0F75-4041-92CE-44AF6C396315}" srcOrd="1" destOrd="0" presId="urn:microsoft.com/office/officeart/2005/8/layout/vProcess5"/>
    <dgm:cxn modelId="{1C8DA51F-710D-4B41-A221-248A33B87EAA}" type="presParOf" srcId="{1F6CA04E-2450-4EB6-8294-01498067DDB3}" destId="{DE620F53-2833-4F47-AAEC-9CC7DFFEE499}" srcOrd="0" destOrd="0" presId="urn:microsoft.com/office/officeart/2005/8/layout/vProcess5"/>
    <dgm:cxn modelId="{587F4E21-D0F5-455D-AD7A-16C88BC12147}" type="presParOf" srcId="{1F6CA04E-2450-4EB6-8294-01498067DDB3}" destId="{1CBAF60E-FF1C-473C-9A61-25A15254B145}" srcOrd="1" destOrd="0" presId="urn:microsoft.com/office/officeart/2005/8/layout/vProcess5"/>
    <dgm:cxn modelId="{13D81446-AFC0-45C8-AE60-B4475CAB6E23}" type="presParOf" srcId="{1F6CA04E-2450-4EB6-8294-01498067DDB3}" destId="{B4AC9A7C-9E5D-4300-9AE1-BC34FD0A90D4}" srcOrd="2" destOrd="0" presId="urn:microsoft.com/office/officeart/2005/8/layout/vProcess5"/>
    <dgm:cxn modelId="{85435C01-CA65-4955-AB14-E265BD3FB422}" type="presParOf" srcId="{1F6CA04E-2450-4EB6-8294-01498067DDB3}" destId="{0CCC5AC8-6230-4E64-B45F-E5E19B4B18E0}" srcOrd="3" destOrd="0" presId="urn:microsoft.com/office/officeart/2005/8/layout/vProcess5"/>
    <dgm:cxn modelId="{4A2D38D0-F02F-4B3D-9DAE-9898FAD7AF1B}" type="presParOf" srcId="{1F6CA04E-2450-4EB6-8294-01498067DDB3}" destId="{B557B852-0725-4749-A2BA-E51F48DC2452}" srcOrd="4" destOrd="0" presId="urn:microsoft.com/office/officeart/2005/8/layout/vProcess5"/>
    <dgm:cxn modelId="{42FF93AF-B1DA-4D87-9405-C9BD8C8F2963}" type="presParOf" srcId="{1F6CA04E-2450-4EB6-8294-01498067DDB3}" destId="{0C092B61-3F59-400A-809A-D758ABFF6945}" srcOrd="5" destOrd="0" presId="urn:microsoft.com/office/officeart/2005/8/layout/vProcess5"/>
    <dgm:cxn modelId="{E16F554C-0C44-4A48-92F2-BBEF98D64619}" type="presParOf" srcId="{1F6CA04E-2450-4EB6-8294-01498067DDB3}" destId="{6564FB18-881F-4C29-BBF4-395554F80F77}" srcOrd="6" destOrd="0" presId="urn:microsoft.com/office/officeart/2005/8/layout/vProcess5"/>
    <dgm:cxn modelId="{0E889D36-CA72-4426-A7CC-3876D66A5C04}" type="presParOf" srcId="{1F6CA04E-2450-4EB6-8294-01498067DDB3}" destId="{BD6DCF7C-18DA-4691-A3D4-C6E721573538}" srcOrd="7" destOrd="0" presId="urn:microsoft.com/office/officeart/2005/8/layout/vProcess5"/>
    <dgm:cxn modelId="{2211F0AA-0CE6-4330-BD69-12417AE36C41}" type="presParOf" srcId="{1F6CA04E-2450-4EB6-8294-01498067DDB3}" destId="{2A91D17E-12B1-492B-B949-994E24E76F23}" srcOrd="8" destOrd="0" presId="urn:microsoft.com/office/officeart/2005/8/layout/vProcess5"/>
    <dgm:cxn modelId="{C8926442-A273-4203-8C04-4D9F051E4B0F}" type="presParOf" srcId="{1F6CA04E-2450-4EB6-8294-01498067DDB3}" destId="{E5468F50-1DD0-4BFE-A1D1-7A9ACD5F6312}" srcOrd="9" destOrd="0" presId="urn:microsoft.com/office/officeart/2005/8/layout/vProcess5"/>
    <dgm:cxn modelId="{9CD9B45C-FF6A-4875-9E1C-4EB4150ADDC0}" type="presParOf" srcId="{1F6CA04E-2450-4EB6-8294-01498067DDB3}" destId="{299B8D7A-0F75-4041-92CE-44AF6C396315}" srcOrd="10" destOrd="0" presId="urn:microsoft.com/office/officeart/2005/8/layout/vProcess5"/>
    <dgm:cxn modelId="{0F912451-43A8-4511-A298-699DDAA3E441}" type="presParOf" srcId="{1F6CA04E-2450-4EB6-8294-01498067DDB3}" destId="{CA5FEB98-27A0-4E87-A057-051DE30E159E}" srcOrd="11" destOrd="0" presId="urn:microsoft.com/office/officeart/2005/8/layout/vProcess5"/>
    <dgm:cxn modelId="{4926A442-0C72-4174-AAD6-EEFCCAFC8045}" type="presParOf" srcId="{1F6CA04E-2450-4EB6-8294-01498067DDB3}" destId="{2CD67D1E-EAEB-4D63-AC23-48DADBF1806D}" srcOrd="12" destOrd="0" presId="urn:microsoft.com/office/officeart/2005/8/layout/vProcess5"/>
    <dgm:cxn modelId="{AE092B6C-A9B9-4BF7-904C-58A6B16CE568}" type="presParOf" srcId="{1F6CA04E-2450-4EB6-8294-01498067DDB3}" destId="{D973AC43-A826-4AFC-977D-3318DE1BE762}" srcOrd="13" destOrd="0" presId="urn:microsoft.com/office/officeart/2005/8/layout/vProcess5"/>
    <dgm:cxn modelId="{1B9AB503-2E63-464F-900A-0F8ED79D91E4}" type="presParOf" srcId="{1F6CA04E-2450-4EB6-8294-01498067DDB3}" destId="{73A55A46-57CE-43B7-8EA3-9CADCF1AD9E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7D00A-7450-4B3B-9673-5854C59051E9}">
      <dsp:nvSpPr>
        <dsp:cNvPr id="0" name=""/>
        <dsp:cNvSpPr/>
      </dsp:nvSpPr>
      <dsp:spPr>
        <a:xfrm>
          <a:off x="585775" y="0"/>
          <a:ext cx="6124799" cy="6126163"/>
        </a:xfrm>
        <a:prstGeom prst="circularArrow">
          <a:avLst>
            <a:gd name="adj1" fmla="val 10980"/>
            <a:gd name="adj2" fmla="val 1142322"/>
            <a:gd name="adj3" fmla="val 9000000"/>
            <a:gd name="adj4" fmla="val 10800000"/>
            <a:gd name="adj5" fmla="val 125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F37AD4C-DB60-43E9-A20C-38EC6976AF87}">
      <dsp:nvSpPr>
        <dsp:cNvPr id="0" name=""/>
        <dsp:cNvSpPr/>
      </dsp:nvSpPr>
      <dsp:spPr>
        <a:xfrm>
          <a:off x="6711556" y="1826209"/>
          <a:ext cx="3675468" cy="245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Easy to load files on slow devices</a:t>
          </a:r>
        </a:p>
        <a:p>
          <a:pPr marL="285750" lvl="1" indent="-285750" algn="l" defTabSz="1333500">
            <a:lnSpc>
              <a:spcPct val="90000"/>
            </a:lnSpc>
            <a:spcBef>
              <a:spcPct val="0"/>
            </a:spcBef>
            <a:spcAft>
              <a:spcPct val="15000"/>
            </a:spcAft>
            <a:buChar char="•"/>
          </a:pPr>
          <a:r>
            <a:rPr lang="en-US" sz="3000" kern="1200" dirty="0"/>
            <a:t>Easy to exchange files</a:t>
          </a:r>
        </a:p>
        <a:p>
          <a:pPr marL="285750" lvl="1" indent="-285750" algn="l" defTabSz="1333500">
            <a:lnSpc>
              <a:spcPct val="90000"/>
            </a:lnSpc>
            <a:spcBef>
              <a:spcPct val="0"/>
            </a:spcBef>
            <a:spcAft>
              <a:spcPct val="15000"/>
            </a:spcAft>
            <a:buChar char="•"/>
          </a:pPr>
          <a:r>
            <a:rPr lang="en-US" sz="3000" kern="1200"/>
            <a:t>Size</a:t>
          </a:r>
          <a:r>
            <a:rPr lang="en-US" sz="3000" kern="1200" baseline="0"/>
            <a:t> Reduction</a:t>
          </a:r>
          <a:endParaRPr lang="en-US" sz="3000" kern="1200"/>
        </a:p>
      </dsp:txBody>
      <dsp:txXfrm>
        <a:off x="6711556" y="1826209"/>
        <a:ext cx="3675468" cy="2451077"/>
      </dsp:txXfrm>
    </dsp:sp>
    <dsp:sp modelId="{10B02902-A999-43F3-82E1-49142AD96391}">
      <dsp:nvSpPr>
        <dsp:cNvPr id="0" name=""/>
        <dsp:cNvSpPr/>
      </dsp:nvSpPr>
      <dsp:spPr>
        <a:xfrm>
          <a:off x="1938348" y="2217671"/>
          <a:ext cx="3417695" cy="1708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Benefits of Image Compression</a:t>
          </a:r>
        </a:p>
      </dsp:txBody>
      <dsp:txXfrm>
        <a:off x="1938348" y="2217671"/>
        <a:ext cx="3417695" cy="1708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C8B85-D2C3-4F13-B8D1-55A490D05D93}">
      <dsp:nvSpPr>
        <dsp:cNvPr id="0" name=""/>
        <dsp:cNvSpPr/>
      </dsp:nvSpPr>
      <dsp:spPr>
        <a:xfrm>
          <a:off x="4364182" y="1850498"/>
          <a:ext cx="2390391" cy="837874"/>
        </a:xfrm>
        <a:custGeom>
          <a:avLst/>
          <a:gdLst/>
          <a:ahLst/>
          <a:cxnLst/>
          <a:rect l="0" t="0" r="0" b="0"/>
          <a:pathLst>
            <a:path>
              <a:moveTo>
                <a:pt x="0" y="0"/>
              </a:moveTo>
              <a:lnTo>
                <a:pt x="0" y="423378"/>
              </a:lnTo>
              <a:lnTo>
                <a:pt x="2390391" y="423378"/>
              </a:lnTo>
              <a:lnTo>
                <a:pt x="2390391" y="837874"/>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24EEA3-0278-4D18-B9AD-B3EB3700282B}">
      <dsp:nvSpPr>
        <dsp:cNvPr id="0" name=""/>
        <dsp:cNvSpPr/>
      </dsp:nvSpPr>
      <dsp:spPr>
        <a:xfrm>
          <a:off x="1973791" y="1850498"/>
          <a:ext cx="2390391" cy="831380"/>
        </a:xfrm>
        <a:custGeom>
          <a:avLst/>
          <a:gdLst/>
          <a:ahLst/>
          <a:cxnLst/>
          <a:rect l="0" t="0" r="0" b="0"/>
          <a:pathLst>
            <a:path>
              <a:moveTo>
                <a:pt x="2390391" y="0"/>
              </a:moveTo>
              <a:lnTo>
                <a:pt x="2390391" y="416884"/>
              </a:lnTo>
              <a:lnTo>
                <a:pt x="0" y="416884"/>
              </a:lnTo>
              <a:lnTo>
                <a:pt x="0" y="83138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489CC8-0F32-4E5C-AC01-AF598B085670}">
      <dsp:nvSpPr>
        <dsp:cNvPr id="0" name=""/>
        <dsp:cNvSpPr/>
      </dsp:nvSpPr>
      <dsp:spPr>
        <a:xfrm>
          <a:off x="2398602" y="39327"/>
          <a:ext cx="3931160" cy="1811170"/>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Basic Standards of Image Compression</a:t>
          </a:r>
        </a:p>
      </dsp:txBody>
      <dsp:txXfrm>
        <a:off x="2398602" y="39327"/>
        <a:ext cx="3931160" cy="1811170"/>
      </dsp:txXfrm>
    </dsp:sp>
    <dsp:sp modelId="{D31C2449-99A0-4B59-9133-0B53D4E7F9D2}">
      <dsp:nvSpPr>
        <dsp:cNvPr id="0" name=""/>
        <dsp:cNvSpPr/>
      </dsp:nvSpPr>
      <dsp:spPr>
        <a:xfrm>
          <a:off x="0" y="2681878"/>
          <a:ext cx="3947582" cy="1576091"/>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Redundancy</a:t>
          </a:r>
        </a:p>
      </dsp:txBody>
      <dsp:txXfrm>
        <a:off x="0" y="2681878"/>
        <a:ext cx="3947582" cy="1576091"/>
      </dsp:txXfrm>
    </dsp:sp>
    <dsp:sp modelId="{9419E6DB-4127-4BC5-83CA-89AD97283CC4}">
      <dsp:nvSpPr>
        <dsp:cNvPr id="0" name=""/>
        <dsp:cNvSpPr/>
      </dsp:nvSpPr>
      <dsp:spPr>
        <a:xfrm>
          <a:off x="4780782" y="2688372"/>
          <a:ext cx="3947582" cy="1569598"/>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Irrelevancy</a:t>
          </a:r>
        </a:p>
      </dsp:txBody>
      <dsp:txXfrm>
        <a:off x="4780782" y="2688372"/>
        <a:ext cx="3947582" cy="15695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82AD1-A2C9-4E24-B2F4-E37FC4FE49EA}">
      <dsp:nvSpPr>
        <dsp:cNvPr id="0" name=""/>
        <dsp:cNvSpPr/>
      </dsp:nvSpPr>
      <dsp:spPr>
        <a:xfrm>
          <a:off x="6478021" y="2078545"/>
          <a:ext cx="3291840" cy="3291840"/>
        </a:xfrm>
        <a:prstGeom prst="gear9">
          <a:avLst/>
        </a:prstGeom>
        <a:solidFill>
          <a:srgbClr val="EE3E3E"/>
        </a:solidFill>
        <a:ln w="38100" cap="flat" cmpd="sng" algn="ctr">
          <a:solidFill>
            <a:srgbClr val="FFCA08"/>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i="1" kern="1200" dirty="0"/>
            <a:t>Lossless Image Compression </a:t>
          </a:r>
          <a:endParaRPr lang="en-US" sz="2400" kern="1200" dirty="0"/>
        </a:p>
      </dsp:txBody>
      <dsp:txXfrm>
        <a:off x="7139827" y="2849643"/>
        <a:ext cx="1968228" cy="1692074"/>
      </dsp:txXfrm>
    </dsp:sp>
    <dsp:sp modelId="{A4D7E1C9-7254-4B61-8D76-B485E13963C9}">
      <dsp:nvSpPr>
        <dsp:cNvPr id="0" name=""/>
        <dsp:cNvSpPr/>
      </dsp:nvSpPr>
      <dsp:spPr>
        <a:xfrm>
          <a:off x="4100935" y="794195"/>
          <a:ext cx="2980396" cy="2897274"/>
        </a:xfrm>
        <a:prstGeom prst="gear6">
          <a:avLst/>
        </a:prstGeom>
        <a:solidFill>
          <a:srgbClr val="EF3F3F"/>
        </a:solidFill>
        <a:ln w="38100" cap="flat" cmpd="sng" algn="ctr">
          <a:solidFill>
            <a:srgbClr val="FFCA08"/>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Font typeface="+mj-lt"/>
            <a:buNone/>
          </a:pPr>
          <a:r>
            <a:rPr lang="en-US" sz="2100" b="1" i="1" kern="1200" dirty="0"/>
            <a:t>Lossy Compression Techniques</a:t>
          </a:r>
          <a:endParaRPr lang="en-US" sz="2100" kern="1200" dirty="0"/>
        </a:p>
      </dsp:txBody>
      <dsp:txXfrm>
        <a:off x="4842415" y="1528001"/>
        <a:ext cx="1497436" cy="1429662"/>
      </dsp:txXfrm>
    </dsp:sp>
    <dsp:sp modelId="{AFFEDFE4-3ED1-4A2D-AFB8-B44A2E340EED}">
      <dsp:nvSpPr>
        <dsp:cNvPr id="0" name=""/>
        <dsp:cNvSpPr/>
      </dsp:nvSpPr>
      <dsp:spPr>
        <a:xfrm>
          <a:off x="6671919" y="1503265"/>
          <a:ext cx="4048963" cy="4048963"/>
        </a:xfrm>
        <a:prstGeom prst="circularArrow">
          <a:avLst>
            <a:gd name="adj1" fmla="val 4878"/>
            <a:gd name="adj2" fmla="val 312630"/>
            <a:gd name="adj3" fmla="val 3256068"/>
            <a:gd name="adj4" fmla="val 15073642"/>
            <a:gd name="adj5" fmla="val 5691"/>
          </a:avLst>
        </a:prstGeom>
        <a:solidFill>
          <a:srgbClr val="FFCA08"/>
        </a:solidFill>
        <a:ln>
          <a:noFill/>
        </a:ln>
        <a:effectLst/>
      </dsp:spPr>
      <dsp:style>
        <a:lnRef idx="0">
          <a:scrgbClr r="0" g="0" b="0"/>
        </a:lnRef>
        <a:fillRef idx="1">
          <a:scrgbClr r="0" g="0" b="0"/>
        </a:fillRef>
        <a:effectRef idx="0">
          <a:scrgbClr r="0" g="0" b="0"/>
        </a:effectRef>
        <a:fontRef idx="minor">
          <a:schemeClr val="lt1"/>
        </a:fontRef>
      </dsp:style>
    </dsp:sp>
    <dsp:sp modelId="{8E230EF5-2FD5-4D65-BF99-ADCA699F2083}">
      <dsp:nvSpPr>
        <dsp:cNvPr id="0" name=""/>
        <dsp:cNvSpPr/>
      </dsp:nvSpPr>
      <dsp:spPr>
        <a:xfrm>
          <a:off x="3699619" y="557657"/>
          <a:ext cx="3061411" cy="3061411"/>
        </a:xfrm>
        <a:prstGeom prst="leftCircularArrow">
          <a:avLst>
            <a:gd name="adj1" fmla="val 6452"/>
            <a:gd name="adj2" fmla="val 429999"/>
            <a:gd name="adj3" fmla="val 10489124"/>
            <a:gd name="adj4" fmla="val 14837806"/>
            <a:gd name="adj5" fmla="val 7527"/>
          </a:avLst>
        </a:prstGeom>
        <a:solidFill>
          <a:srgbClr val="FFCA08"/>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AF60E-FF1C-473C-9A61-25A15254B145}">
      <dsp:nvSpPr>
        <dsp:cNvPr id="0" name=""/>
        <dsp:cNvSpPr/>
      </dsp:nvSpPr>
      <dsp:spPr>
        <a:xfrm>
          <a:off x="0" y="0"/>
          <a:ext cx="4949952" cy="78305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t>Original Image</a:t>
          </a:r>
        </a:p>
      </dsp:txBody>
      <dsp:txXfrm>
        <a:off x="22935" y="22935"/>
        <a:ext cx="4013353" cy="737188"/>
      </dsp:txXfrm>
    </dsp:sp>
    <dsp:sp modelId="{B4AC9A7C-9E5D-4300-9AE1-BC34FD0A90D4}">
      <dsp:nvSpPr>
        <dsp:cNvPr id="0" name=""/>
        <dsp:cNvSpPr/>
      </dsp:nvSpPr>
      <dsp:spPr>
        <a:xfrm>
          <a:off x="369639" y="891817"/>
          <a:ext cx="4949952" cy="78305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Applying Huffman Algorithm</a:t>
          </a:r>
        </a:p>
      </dsp:txBody>
      <dsp:txXfrm>
        <a:off x="392574" y="914752"/>
        <a:ext cx="4025455" cy="737188"/>
      </dsp:txXfrm>
    </dsp:sp>
    <dsp:sp modelId="{0CCC5AC8-6230-4E64-B45F-E5E19B4B18E0}">
      <dsp:nvSpPr>
        <dsp:cNvPr id="0" name=""/>
        <dsp:cNvSpPr/>
      </dsp:nvSpPr>
      <dsp:spPr>
        <a:xfrm>
          <a:off x="739278" y="1783634"/>
          <a:ext cx="4949952" cy="78305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Compressed Image is Obtained</a:t>
          </a:r>
        </a:p>
      </dsp:txBody>
      <dsp:txXfrm>
        <a:off x="762213" y="1806569"/>
        <a:ext cx="4025455" cy="737188"/>
      </dsp:txXfrm>
    </dsp:sp>
    <dsp:sp modelId="{B557B852-0725-4749-A2BA-E51F48DC2452}">
      <dsp:nvSpPr>
        <dsp:cNvPr id="0" name=""/>
        <dsp:cNvSpPr/>
      </dsp:nvSpPr>
      <dsp:spPr>
        <a:xfrm>
          <a:off x="1108917" y="2675451"/>
          <a:ext cx="4949952" cy="78305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Compressed Image is transfered by server through Socket Programming</a:t>
          </a:r>
        </a:p>
      </dsp:txBody>
      <dsp:txXfrm>
        <a:off x="1131852" y="2698386"/>
        <a:ext cx="4025455" cy="737188"/>
      </dsp:txXfrm>
    </dsp:sp>
    <dsp:sp modelId="{0C092B61-3F59-400A-809A-D758ABFF6945}">
      <dsp:nvSpPr>
        <dsp:cNvPr id="0" name=""/>
        <dsp:cNvSpPr/>
      </dsp:nvSpPr>
      <dsp:spPr>
        <a:xfrm>
          <a:off x="1478557" y="3567268"/>
          <a:ext cx="4949952" cy="78305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File is recieved and checked by the client</a:t>
          </a:r>
        </a:p>
      </dsp:txBody>
      <dsp:txXfrm>
        <a:off x="1501492" y="3590203"/>
        <a:ext cx="4025455" cy="737188"/>
      </dsp:txXfrm>
    </dsp:sp>
    <dsp:sp modelId="{6564FB18-881F-4C29-BBF4-395554F80F77}">
      <dsp:nvSpPr>
        <dsp:cNvPr id="0" name=""/>
        <dsp:cNvSpPr/>
      </dsp:nvSpPr>
      <dsp:spPr>
        <a:xfrm>
          <a:off x="4440964" y="572068"/>
          <a:ext cx="508988" cy="508988"/>
        </a:xfrm>
        <a:prstGeom prst="downArrow">
          <a:avLst>
            <a:gd name="adj1" fmla="val 55000"/>
            <a:gd name="adj2" fmla="val 45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555486" y="572068"/>
        <a:ext cx="279944" cy="383013"/>
      </dsp:txXfrm>
    </dsp:sp>
    <dsp:sp modelId="{BD6DCF7C-18DA-4691-A3D4-C6E721573538}">
      <dsp:nvSpPr>
        <dsp:cNvPr id="0" name=""/>
        <dsp:cNvSpPr/>
      </dsp:nvSpPr>
      <dsp:spPr>
        <a:xfrm>
          <a:off x="4810603" y="1463885"/>
          <a:ext cx="508988" cy="508988"/>
        </a:xfrm>
        <a:prstGeom prst="downArrow">
          <a:avLst>
            <a:gd name="adj1" fmla="val 55000"/>
            <a:gd name="adj2" fmla="val 45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925125" y="1463885"/>
        <a:ext cx="279944" cy="383013"/>
      </dsp:txXfrm>
    </dsp:sp>
    <dsp:sp modelId="{2A91D17E-12B1-492B-B949-994E24E76F23}">
      <dsp:nvSpPr>
        <dsp:cNvPr id="0" name=""/>
        <dsp:cNvSpPr/>
      </dsp:nvSpPr>
      <dsp:spPr>
        <a:xfrm>
          <a:off x="5180243" y="2342651"/>
          <a:ext cx="508988" cy="508988"/>
        </a:xfrm>
        <a:prstGeom prst="downArrow">
          <a:avLst>
            <a:gd name="adj1" fmla="val 55000"/>
            <a:gd name="adj2" fmla="val 45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294765" y="2342651"/>
        <a:ext cx="279944" cy="383013"/>
      </dsp:txXfrm>
    </dsp:sp>
    <dsp:sp modelId="{E5468F50-1DD0-4BFE-A1D1-7A9ACD5F6312}">
      <dsp:nvSpPr>
        <dsp:cNvPr id="0" name=""/>
        <dsp:cNvSpPr/>
      </dsp:nvSpPr>
      <dsp:spPr>
        <a:xfrm>
          <a:off x="5549882" y="3243168"/>
          <a:ext cx="508988" cy="508988"/>
        </a:xfrm>
        <a:prstGeom prst="downArrow">
          <a:avLst>
            <a:gd name="adj1" fmla="val 55000"/>
            <a:gd name="adj2" fmla="val 45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664404" y="3243168"/>
        <a:ext cx="279944" cy="383013"/>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12/3/2020</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19</a:t>
            </a:fld>
            <a:endParaRPr lang="en-US"/>
          </a:p>
        </p:txBody>
      </p:sp>
    </p:spTree>
    <p:extLst>
      <p:ext uri="{BB962C8B-B14F-4D97-AF65-F5344CB8AC3E}">
        <p14:creationId xmlns:p14="http://schemas.microsoft.com/office/powerpoint/2010/main" val="2421293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12/3/2020</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12/3/2020</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12/3/2020</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12/3/2020</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citeseerx.ist.psu.edu/viewdoc/download;jsessionid=E545D61265C706E0E270D0EA1652C154?doi=10.1.1.458.8859&amp;rep=rep1&amp;type=pdf"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2373769-2D62-4209-A515-A748ED249BB8}"/>
              </a:ext>
            </a:extLst>
          </p:cNvPr>
          <p:cNvPicPr>
            <a:picLocks noChangeAspect="1"/>
          </p:cNvPicPr>
          <p:nvPr/>
        </p:nvPicPr>
        <p:blipFill rotWithShape="1">
          <a:blip r:embed="rId2"/>
          <a:srcRect t="18241"/>
          <a:stretch/>
        </p:blipFill>
        <p:spPr>
          <a:xfrm>
            <a:off x="1651000" y="1440584"/>
            <a:ext cx="8890000" cy="3976832"/>
          </a:xfrm>
          <a:prstGeom prst="rect">
            <a:avLst/>
          </a:prstGeom>
        </p:spPr>
      </p:pic>
    </p:spTree>
    <p:extLst>
      <p:ext uri="{BB962C8B-B14F-4D97-AF65-F5344CB8AC3E}">
        <p14:creationId xmlns:p14="http://schemas.microsoft.com/office/powerpoint/2010/main" val="20796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7E7B5-6379-478F-91C2-28EEB228DA5B}"/>
              </a:ext>
            </a:extLst>
          </p:cNvPr>
          <p:cNvSpPr>
            <a:spLocks noGrp="1"/>
          </p:cNvSpPr>
          <p:nvPr>
            <p:ph type="title"/>
          </p:nvPr>
        </p:nvSpPr>
        <p:spPr/>
        <p:txBody>
          <a:bodyPr/>
          <a:lstStyle/>
          <a:p>
            <a:r>
              <a:rPr lang="en-US" b="1" dirty="0"/>
              <a:t>TCP</a:t>
            </a:r>
            <a:endParaRPr lang="en-US" dirty="0"/>
          </a:p>
        </p:txBody>
      </p:sp>
      <p:sp>
        <p:nvSpPr>
          <p:cNvPr id="3" name="Content Placeholder 2">
            <a:extLst>
              <a:ext uri="{FF2B5EF4-FFF2-40B4-BE49-F238E27FC236}">
                <a16:creationId xmlns:a16="http://schemas.microsoft.com/office/drawing/2014/main" id="{83BFE213-764A-42DF-A78C-44D08D468B18}"/>
              </a:ext>
            </a:extLst>
          </p:cNvPr>
          <p:cNvSpPr>
            <a:spLocks noGrp="1"/>
          </p:cNvSpPr>
          <p:nvPr>
            <p:ph idx="1"/>
          </p:nvPr>
        </p:nvSpPr>
        <p:spPr>
          <a:xfrm>
            <a:off x="762000" y="2332037"/>
            <a:ext cx="10972800" cy="4525963"/>
          </a:xfrm>
        </p:spPr>
        <p:txBody>
          <a:bodyPr/>
          <a:lstStyle/>
          <a:p>
            <a:pPr marL="0" indent="0">
              <a:buNone/>
            </a:pPr>
            <a:r>
              <a:rPr lang="en-US" sz="2400"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TCP refers to the Transmission Control Protocol, which is a highly efficient and reliable protocol designed for end-to-end data transmission over an unreliable network. A TCP connection uses a three-way handshake to connect the client and the server. It is a process that requires both the client and the server to exchange synchronization (SYN) and acknowledge (ACK) packet before the data transfer takes place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94184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C5D2-B320-44EF-BC83-42AEE7F6A3CA}"/>
              </a:ext>
            </a:extLst>
          </p:cNvPr>
          <p:cNvSpPr>
            <a:spLocks noGrp="1"/>
          </p:cNvSpPr>
          <p:nvPr>
            <p:ph type="title"/>
          </p:nvPr>
        </p:nvSpPr>
        <p:spPr/>
        <p:txBody>
          <a:bodyPr/>
          <a:lstStyle/>
          <a:p>
            <a:r>
              <a:rPr lang="en-US" b="1" dirty="0"/>
              <a:t>PROBLEM STATEMENT </a:t>
            </a:r>
          </a:p>
        </p:txBody>
      </p:sp>
      <p:sp>
        <p:nvSpPr>
          <p:cNvPr id="3" name="Content Placeholder 2">
            <a:extLst>
              <a:ext uri="{FF2B5EF4-FFF2-40B4-BE49-F238E27FC236}">
                <a16:creationId xmlns:a16="http://schemas.microsoft.com/office/drawing/2014/main" id="{0111F3C1-A4E7-4203-942B-3AE932F20F20}"/>
              </a:ext>
            </a:extLst>
          </p:cNvPr>
          <p:cNvSpPr>
            <a:spLocks noGrp="1"/>
          </p:cNvSpPr>
          <p:nvPr>
            <p:ph idx="1"/>
          </p:nvPr>
        </p:nvSpPr>
        <p:spPr>
          <a:xfrm>
            <a:off x="762000" y="2124560"/>
            <a:ext cx="10972800" cy="4525963"/>
          </a:xfrm>
        </p:spPr>
        <p:txBody>
          <a:bodyPr/>
          <a:lstStyle/>
          <a:p>
            <a:pPr marL="0" marR="0" indent="0" algn="just">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In today’s scenario, use of camera, transformation of images is grown explosively. These digital picture files are huge in size and take large part of memory. While transmitting and receiving them, they waste enormous bandwidth which is a main constraint for us and while downloading of such types of files from internet takes lot of time. Further transfer of file takes much more time.</a:t>
            </a:r>
          </a:p>
          <a:p>
            <a:pPr marL="0" marR="0" indent="0" algn="just">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So, to resolve this issue we are using Image Compression Technique using Huffman coding and Client-Server Model to transfer the compressed image over a dedicated network using socket programming.</a:t>
            </a:r>
          </a:p>
          <a:p>
            <a:pPr marL="0" indent="0">
              <a:buNone/>
            </a:pPr>
            <a:endParaRPr lang="en-US" dirty="0"/>
          </a:p>
        </p:txBody>
      </p:sp>
    </p:spTree>
    <p:extLst>
      <p:ext uri="{BB962C8B-B14F-4D97-AF65-F5344CB8AC3E}">
        <p14:creationId xmlns:p14="http://schemas.microsoft.com/office/powerpoint/2010/main" val="263300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9FF2-EA9A-4F69-8773-494A84156C39}"/>
              </a:ext>
            </a:extLst>
          </p:cNvPr>
          <p:cNvSpPr>
            <a:spLocks noGrp="1"/>
          </p:cNvSpPr>
          <p:nvPr>
            <p:ph type="title"/>
          </p:nvPr>
        </p:nvSpPr>
        <p:spPr/>
        <p:txBody>
          <a:bodyPr>
            <a:normAutofit fontScale="90000"/>
          </a:bodyPr>
          <a:lstStyle/>
          <a:p>
            <a:br>
              <a:rPr lang="en-US" sz="4400" b="1" dirty="0">
                <a:effectLst/>
                <a:latin typeface="Calibri" panose="020F0502020204030204" pitchFamily="34" charset="0"/>
                <a:ea typeface="Calibri" panose="020F0502020204030204" pitchFamily="34" charset="0"/>
                <a:cs typeface="Times New Roman" panose="02020603050405020304" pitchFamily="18" charset="0"/>
              </a:rPr>
            </a:br>
            <a:r>
              <a:rPr lang="en-US" sz="4400" b="1" dirty="0">
                <a:effectLst/>
                <a:latin typeface="Calibri" panose="020F0502020204030204" pitchFamily="34" charset="0"/>
                <a:ea typeface="Calibri" panose="020F0502020204030204" pitchFamily="34" charset="0"/>
                <a:cs typeface="Times New Roman" panose="02020603050405020304" pitchFamily="18" charset="0"/>
              </a:rPr>
              <a:t>OBJECTIVE</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E98FAFD-7563-4352-8C93-F3D049E0B502}"/>
              </a:ext>
            </a:extLst>
          </p:cNvPr>
          <p:cNvSpPr>
            <a:spLocks noGrp="1"/>
          </p:cNvSpPr>
          <p:nvPr>
            <p:ph idx="1"/>
          </p:nvPr>
        </p:nvSpPr>
        <p:spPr>
          <a:xfrm>
            <a:off x="762000" y="2789237"/>
            <a:ext cx="10972800" cy="4525963"/>
          </a:xfrm>
        </p:spPr>
        <p:txBody>
          <a:bodyPr/>
          <a:lstStyle/>
          <a:p>
            <a:pPr marL="0" marR="0" lvl="0" indent="0" algn="ctr">
              <a:lnSpc>
                <a:spcPct val="107000"/>
              </a:lnSpc>
              <a:spcBef>
                <a:spcPts val="1200"/>
              </a:spcBef>
              <a:spcAft>
                <a:spcPts val="80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To implement Huffman Coding algorithm for Image Compression and transformation through Socket Programming.</a:t>
            </a: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685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8D4E-DBF8-4BC4-818F-632BD81BDC14}"/>
              </a:ext>
            </a:extLst>
          </p:cNvPr>
          <p:cNvSpPr>
            <a:spLocks noGrp="1"/>
          </p:cNvSpPr>
          <p:nvPr>
            <p:ph type="title"/>
          </p:nvPr>
        </p:nvSpPr>
        <p:spPr/>
        <p:txBody>
          <a:bodyPr/>
          <a:lstStyle/>
          <a:p>
            <a:r>
              <a:rPr lang="en-US" sz="4400" b="1" dirty="0">
                <a:effectLst/>
                <a:latin typeface="Calibri" panose="020F0502020204030204" pitchFamily="34" charset="0"/>
                <a:ea typeface="Calibri" panose="020F0502020204030204" pitchFamily="34" charset="0"/>
                <a:cs typeface="Calibri" panose="020F0502020204030204" pitchFamily="34" charset="0"/>
              </a:rPr>
              <a:t> METHODOLOGY</a:t>
            </a:r>
            <a:endParaRPr lang="en-US" dirty="0"/>
          </a:p>
        </p:txBody>
      </p:sp>
      <p:graphicFrame>
        <p:nvGraphicFramePr>
          <p:cNvPr id="11" name="Diagram 10">
            <a:extLst>
              <a:ext uri="{FF2B5EF4-FFF2-40B4-BE49-F238E27FC236}">
                <a16:creationId xmlns:a16="http://schemas.microsoft.com/office/drawing/2014/main" id="{6312284B-0BBA-472B-B737-4277F71FB199}"/>
              </a:ext>
            </a:extLst>
          </p:cNvPr>
          <p:cNvGraphicFramePr/>
          <p:nvPr>
            <p:extLst>
              <p:ext uri="{D42A27DB-BD31-4B8C-83A1-F6EECF244321}">
                <p14:modId xmlns:p14="http://schemas.microsoft.com/office/powerpoint/2010/main" val="1837183058"/>
              </p:ext>
            </p:extLst>
          </p:nvPr>
        </p:nvGraphicFramePr>
        <p:xfrm>
          <a:off x="3352799" y="1828799"/>
          <a:ext cx="6428510" cy="4350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6172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7BB9C-42EE-46B5-B986-F34B07198130}"/>
              </a:ext>
            </a:extLst>
          </p:cNvPr>
          <p:cNvSpPr>
            <a:spLocks noGrp="1"/>
          </p:cNvSpPr>
          <p:nvPr>
            <p:ph type="title"/>
          </p:nvPr>
        </p:nvSpPr>
        <p:spPr/>
        <p:txBody>
          <a:bodyPr>
            <a:normAutofit fontScale="90000"/>
          </a:bodyPr>
          <a:lstStyle/>
          <a:p>
            <a:br>
              <a:rPr lang="en-US" sz="1800" b="1" dirty="0">
                <a:effectLst/>
                <a:latin typeface="Calibri" panose="020F0502020204030204" pitchFamily="34" charset="0"/>
                <a:ea typeface="Calibri" panose="020F0502020204030204" pitchFamily="34" charset="0"/>
                <a:cs typeface="Calibri" panose="020F0502020204030204" pitchFamily="34" charset="0"/>
              </a:rPr>
            </a:br>
            <a:br>
              <a:rPr lang="en-US" sz="1800" b="1" dirty="0">
                <a:effectLst/>
                <a:latin typeface="Calibri" panose="020F0502020204030204" pitchFamily="34" charset="0"/>
                <a:ea typeface="Calibri" panose="020F0502020204030204" pitchFamily="34" charset="0"/>
                <a:cs typeface="Calibri" panose="020F0502020204030204" pitchFamily="34" charset="0"/>
              </a:rPr>
            </a:br>
            <a:r>
              <a:rPr lang="en-US" sz="4900" b="1" dirty="0">
                <a:effectLst/>
                <a:latin typeface="Calibri" panose="020F0502020204030204" pitchFamily="34" charset="0"/>
                <a:ea typeface="Calibri" panose="020F0502020204030204" pitchFamily="34" charset="0"/>
                <a:cs typeface="Calibri" panose="020F0502020204030204" pitchFamily="34" charset="0"/>
              </a:rPr>
              <a:t>METHODOLOGY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4739FBA9-4FB7-4134-AE1E-471339329B6C}"/>
              </a:ext>
            </a:extLst>
          </p:cNvPr>
          <p:cNvSpPr>
            <a:spLocks noGrp="1"/>
          </p:cNvSpPr>
          <p:nvPr>
            <p:ph idx="1"/>
          </p:nvPr>
        </p:nvSpPr>
        <p:spPr>
          <a:xfrm>
            <a:off x="762000" y="1570039"/>
            <a:ext cx="10972800" cy="4851546"/>
          </a:xfrm>
        </p:spPr>
        <p:txBody>
          <a:bodyPr/>
          <a:lstStyle/>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P</a:t>
            </a:r>
            <a:r>
              <a:rPr lang="en-US" sz="2400" b="1" dirty="0">
                <a:effectLst/>
                <a:latin typeface="Calibri" panose="020F0502020204030204" pitchFamily="34" charset="0"/>
                <a:ea typeface="Calibri" panose="020F0502020204030204" pitchFamily="34" charset="0"/>
                <a:cs typeface="Calibri" panose="020F0502020204030204" pitchFamily="34" charset="0"/>
              </a:rPr>
              <a:t>hases of our Project: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4381500" algn="l"/>
              </a:tabLst>
            </a:pPr>
            <a:endParaRPr lang="en-US" sz="2000" b="1"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tabLst>
                <a:tab pos="4381500" algn="l"/>
              </a:tabLst>
            </a:pPr>
            <a:r>
              <a:rPr lang="en-US" sz="2000" b="1" dirty="0">
                <a:effectLst/>
                <a:latin typeface="Calibri" panose="020F0502020204030204" pitchFamily="34" charset="0"/>
                <a:ea typeface="Calibri" panose="020F0502020204030204" pitchFamily="34" charset="0"/>
                <a:cs typeface="Calibri" panose="020F0502020204030204" pitchFamily="34" charset="0"/>
              </a:rPr>
              <a:t>Image Compression- </a:t>
            </a:r>
            <a:r>
              <a:rPr lang="en-US" sz="2000" dirty="0">
                <a:effectLst/>
                <a:latin typeface="Calibri" panose="020F0502020204030204" pitchFamily="34" charset="0"/>
                <a:ea typeface="Calibri" panose="020F0502020204030204" pitchFamily="34" charset="0"/>
                <a:cs typeface="Calibri" panose="020F0502020204030204" pitchFamily="34" charset="0"/>
              </a:rPr>
              <a:t>image gets compressed at this level so a function in C is created in order to find the symbols (i.e. pixel value which is not repeated) in continuation a function is created to find the probability of each symbol. With the use of Huffman algorithm, a special code will be formulated for each pixel value so that the size of the image decreases and requires less time to transfer to the receiver’s end. We will receive a binary image in the form of .txt 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4381500" algn="l"/>
              </a:tabLst>
            </a:pPr>
            <a:r>
              <a:rPr lang="en-US" sz="2000" b="1" dirty="0">
                <a:effectLst/>
                <a:latin typeface="Calibri" panose="020F0502020204030204" pitchFamily="34" charset="0"/>
                <a:ea typeface="Calibri" panose="020F0502020204030204" pitchFamily="34" charset="0"/>
                <a:cs typeface="Calibri" panose="020F0502020204030204" pitchFamily="34" charset="0"/>
              </a:rPr>
              <a:t>Client- </a:t>
            </a:r>
            <a:r>
              <a:rPr lang="en-US" sz="2000" dirty="0">
                <a:effectLst/>
                <a:latin typeface="Calibri" panose="020F0502020204030204" pitchFamily="34" charset="0"/>
                <a:ea typeface="Calibri" panose="020F0502020204030204" pitchFamily="34" charset="0"/>
                <a:cs typeface="Calibri" panose="020F0502020204030204" pitchFamily="34" charset="0"/>
              </a:rPr>
              <a:t>here all the compression of image would take place and size of the image. Compressed .txt file is generated through the code.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381500" algn="l"/>
              </a:tabLst>
            </a:pPr>
            <a:r>
              <a:rPr lang="en-US" sz="2000" b="1" dirty="0">
                <a:effectLst/>
                <a:latin typeface="Calibri" panose="020F0502020204030204" pitchFamily="34" charset="0"/>
                <a:ea typeface="Calibri" panose="020F0502020204030204" pitchFamily="34" charset="0"/>
                <a:cs typeface="Calibri" panose="020F0502020204030204" pitchFamily="34" charset="0"/>
              </a:rPr>
              <a:t>Server- </a:t>
            </a:r>
            <a:r>
              <a:rPr lang="en-US" sz="2000" dirty="0">
                <a:effectLst/>
                <a:latin typeface="Calibri" panose="020F0502020204030204" pitchFamily="34" charset="0"/>
                <a:ea typeface="Calibri" panose="020F0502020204030204" pitchFamily="34" charset="0"/>
                <a:cs typeface="Calibri" panose="020F0502020204030204" pitchFamily="34" charset="0"/>
              </a:rPr>
              <a:t>The compressed file will be received at this part whose size would be less than the original image.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97731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B5200-C25C-4F04-AD4E-3CD9E52220EC}"/>
              </a:ext>
            </a:extLst>
          </p:cNvPr>
          <p:cNvSpPr>
            <a:spLocks noGrp="1"/>
          </p:cNvSpPr>
          <p:nvPr>
            <p:ph type="title"/>
          </p:nvPr>
        </p:nvSpPr>
        <p:spPr/>
        <p:txBody>
          <a:bodyPr>
            <a:normAutofit fontScale="90000"/>
          </a:bodyPr>
          <a:lstStyle/>
          <a:p>
            <a:r>
              <a:rPr lang="en-US" b="1" dirty="0"/>
              <a:t>ALGORITHM</a:t>
            </a:r>
            <a:br>
              <a:rPr lang="en-US" b="1" dirty="0"/>
            </a:br>
            <a:r>
              <a:rPr lang="en-US" sz="3600" b="1" dirty="0"/>
              <a:t>HUFFMAN CODING</a:t>
            </a:r>
            <a:endParaRPr lang="en-US" b="1" dirty="0"/>
          </a:p>
        </p:txBody>
      </p:sp>
      <p:sp>
        <p:nvSpPr>
          <p:cNvPr id="3" name="Content Placeholder 2">
            <a:extLst>
              <a:ext uri="{FF2B5EF4-FFF2-40B4-BE49-F238E27FC236}">
                <a16:creationId xmlns:a16="http://schemas.microsoft.com/office/drawing/2014/main" id="{33F1E128-EEE5-4E2A-94EB-F0295498831E}"/>
              </a:ext>
            </a:extLst>
          </p:cNvPr>
          <p:cNvSpPr>
            <a:spLocks noGrp="1"/>
          </p:cNvSpPr>
          <p:nvPr>
            <p:ph idx="1"/>
          </p:nvPr>
        </p:nvSpPr>
        <p:spPr/>
        <p:txBody>
          <a:bodyPr>
            <a:normAutofit fontScale="77500" lnSpcReduction="20000"/>
          </a:bodyPr>
          <a:lstStyle/>
          <a:p>
            <a:pPr marL="0" marR="0" indent="0">
              <a:lnSpc>
                <a:spcPct val="107000"/>
              </a:lnSpc>
              <a:spcBef>
                <a:spcPts val="0"/>
              </a:spcBef>
              <a:spcAft>
                <a:spcPts val="800"/>
              </a:spcAft>
              <a:buNone/>
            </a:pPr>
            <a:r>
              <a:rPr lang="en-US" sz="2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Step 1 :</a:t>
            </a:r>
            <a:br>
              <a:rPr lang="en-US" sz="2100" dirty="0">
                <a:effectLst/>
                <a:latin typeface="Calibri" panose="020F0502020204030204" pitchFamily="34" charset="0"/>
                <a:ea typeface="Calibri" panose="020F0502020204030204" pitchFamily="34" charset="0"/>
                <a:cs typeface="Calibri" panose="020F0502020204030204" pitchFamily="34" charset="0"/>
              </a:rPr>
            </a:b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Read the Image into a 2D array</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image</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en-US" sz="2100" dirty="0">
                <a:effectLst/>
                <a:latin typeface="Calibri" panose="020F0502020204030204" pitchFamily="34" charset="0"/>
                <a:ea typeface="Calibri" panose="020F0502020204030204" pitchFamily="34" charset="0"/>
                <a:cs typeface="Calibri" panose="020F0502020204030204" pitchFamily="34" charset="0"/>
              </a:rPr>
            </a:b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If the Image is in </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.bmp</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format, then the Image can be read into the 2D array.</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Now</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Create a Histogram of the pixel intensity values present in the Image with the help of 2-D array</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400041" lvl="1" indent="0">
              <a:lnSpc>
                <a:spcPct val="107000"/>
              </a:lnSpc>
              <a:spcBef>
                <a:spcPts val="0"/>
              </a:spcBef>
              <a:buNone/>
            </a:pPr>
            <a:r>
              <a:rPr lang="en-US" sz="19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Reading the BMP File into Image Array</a:t>
            </a:r>
            <a:endParaRPr lang="en-US" sz="1900" b="1" dirty="0">
              <a:effectLst/>
              <a:latin typeface="Calibri" panose="020F0502020204030204" pitchFamily="34" charset="0"/>
              <a:ea typeface="Calibri" panose="020F0502020204030204" pitchFamily="34" charset="0"/>
              <a:cs typeface="Times New Roman" panose="02020603050405020304" pitchFamily="18" charset="0"/>
            </a:endParaRPr>
          </a:p>
          <a:p>
            <a:pPr marL="400041" lvl="1" indent="0">
              <a:lnSpc>
                <a:spcPct val="107000"/>
              </a:lnSpc>
              <a:spcBef>
                <a:spcPts val="0"/>
              </a:spcBef>
              <a:buNone/>
            </a:pPr>
            <a:r>
              <a:rPr lang="en-US" sz="19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Creating the Histogram</a:t>
            </a:r>
            <a:endParaRPr lang="en-US" sz="1900" b="1" dirty="0">
              <a:effectLst/>
              <a:latin typeface="Calibri" panose="020F0502020204030204" pitchFamily="34" charset="0"/>
              <a:ea typeface="Calibri" panose="020F0502020204030204" pitchFamily="34" charset="0"/>
              <a:cs typeface="Times New Roman" panose="02020603050405020304" pitchFamily="18" charset="0"/>
            </a:endParaRPr>
          </a:p>
          <a:p>
            <a:pPr marL="400041" lvl="1" indent="0">
              <a:lnSpc>
                <a:spcPct val="107000"/>
              </a:lnSpc>
              <a:spcBef>
                <a:spcPts val="0"/>
              </a:spcBef>
              <a:buNone/>
            </a:pPr>
            <a:r>
              <a:rPr lang="en-US" sz="19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Finding number of non-zero occurrences </a:t>
            </a:r>
            <a:endParaRPr lang="en-US" sz="19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1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fontAlgn="base">
              <a:spcBef>
                <a:spcPts val="0"/>
              </a:spcBef>
              <a:spcAft>
                <a:spcPts val="0"/>
              </a:spcAft>
              <a:buNone/>
            </a:pPr>
            <a:r>
              <a:rPr lang="en-IN" sz="2100" b="1" dirty="0">
                <a:solidFill>
                  <a:srgbClr val="000000"/>
                </a:solidFill>
                <a:effectLst/>
                <a:latin typeface="Calibri" panose="020F0502020204030204" pitchFamily="34" charset="0"/>
                <a:ea typeface="Times New Roman" panose="02020603050405020304" pitchFamily="18" charset="0"/>
              </a:rPr>
              <a:t>Step 2:</a:t>
            </a:r>
            <a:br>
              <a:rPr lang="en-IN" sz="2100" dirty="0">
                <a:solidFill>
                  <a:srgbClr val="000000"/>
                </a:solidFill>
                <a:effectLst/>
                <a:latin typeface="Calibri" panose="020F0502020204030204" pitchFamily="34" charset="0"/>
                <a:ea typeface="Times New Roman" panose="02020603050405020304" pitchFamily="18" charset="0"/>
              </a:rPr>
            </a:br>
            <a:r>
              <a:rPr lang="en-IN" sz="2100" b="1" dirty="0">
                <a:solidFill>
                  <a:srgbClr val="000000"/>
                </a:solidFill>
                <a:effectLst/>
                <a:latin typeface="Calibri" panose="020F0502020204030204" pitchFamily="34" charset="0"/>
                <a:ea typeface="Times New Roman" panose="02020603050405020304" pitchFamily="18" charset="0"/>
              </a:rPr>
              <a:t>Define a struct which will contain the pixel intensity values</a:t>
            </a:r>
            <a:r>
              <a:rPr lang="en-IN" sz="2100" dirty="0">
                <a:solidFill>
                  <a:srgbClr val="000000"/>
                </a:solidFill>
                <a:effectLst/>
                <a:latin typeface="Calibri" panose="020F0502020204030204" pitchFamily="34" charset="0"/>
                <a:ea typeface="Times New Roman" panose="02020603050405020304" pitchFamily="18" charset="0"/>
              </a:rPr>
              <a:t>(</a:t>
            </a:r>
            <a:r>
              <a:rPr lang="en-IN" sz="2100" b="1" dirty="0">
                <a:solidFill>
                  <a:srgbClr val="000000"/>
                </a:solidFill>
                <a:effectLst/>
                <a:latin typeface="Calibri" panose="020F0502020204030204" pitchFamily="34" charset="0"/>
                <a:ea typeface="Times New Roman" panose="02020603050405020304" pitchFamily="18" charset="0"/>
              </a:rPr>
              <a:t>pix</a:t>
            </a:r>
            <a:r>
              <a:rPr lang="en-IN" sz="2100" dirty="0">
                <a:solidFill>
                  <a:srgbClr val="000000"/>
                </a:solidFill>
                <a:effectLst/>
                <a:latin typeface="Calibri" panose="020F0502020204030204" pitchFamily="34" charset="0"/>
                <a:ea typeface="Times New Roman" panose="02020603050405020304" pitchFamily="18" charset="0"/>
              </a:rPr>
              <a:t>), </a:t>
            </a:r>
            <a:endParaRPr lang="en-US" sz="21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IN" sz="2100" dirty="0">
                <a:solidFill>
                  <a:srgbClr val="000000"/>
                </a:solidFill>
                <a:effectLst/>
                <a:latin typeface="Calibri" panose="020F0502020204030204" pitchFamily="34" charset="0"/>
                <a:ea typeface="Times New Roman" panose="02020603050405020304" pitchFamily="18" charset="0"/>
              </a:rPr>
              <a:t>their corresponding </a:t>
            </a:r>
            <a:r>
              <a:rPr lang="en-IN" sz="2100" b="1" dirty="0">
                <a:solidFill>
                  <a:srgbClr val="000000"/>
                </a:solidFill>
                <a:effectLst/>
                <a:latin typeface="Calibri" panose="020F0502020204030204" pitchFamily="34" charset="0"/>
                <a:ea typeface="Times New Roman" panose="02020603050405020304" pitchFamily="18" charset="0"/>
              </a:rPr>
              <a:t>probabilities</a:t>
            </a:r>
            <a:r>
              <a:rPr lang="en-IN" sz="2100" dirty="0">
                <a:solidFill>
                  <a:srgbClr val="000000"/>
                </a:solidFill>
                <a:effectLst/>
                <a:latin typeface="Calibri" panose="020F0502020204030204" pitchFamily="34" charset="0"/>
                <a:ea typeface="Times New Roman" panose="02020603050405020304" pitchFamily="18" charset="0"/>
              </a:rPr>
              <a:t>(</a:t>
            </a:r>
            <a:r>
              <a:rPr lang="en-IN" sz="2100" b="1" dirty="0">
                <a:solidFill>
                  <a:srgbClr val="000000"/>
                </a:solidFill>
                <a:effectLst/>
                <a:latin typeface="Calibri" panose="020F0502020204030204" pitchFamily="34" charset="0"/>
                <a:ea typeface="Times New Roman" panose="02020603050405020304" pitchFamily="18" charset="0"/>
              </a:rPr>
              <a:t>freq</a:t>
            </a:r>
            <a:r>
              <a:rPr lang="en-IN" sz="2100" dirty="0">
                <a:solidFill>
                  <a:srgbClr val="000000"/>
                </a:solidFill>
                <a:effectLst/>
                <a:latin typeface="Calibri" panose="020F0502020204030204" pitchFamily="34" charset="0"/>
                <a:ea typeface="Times New Roman" panose="02020603050405020304" pitchFamily="18" charset="0"/>
              </a:rPr>
              <a:t>), the </a:t>
            </a:r>
            <a:r>
              <a:rPr lang="en-IN" sz="2100" b="1" dirty="0">
                <a:solidFill>
                  <a:srgbClr val="000000"/>
                </a:solidFill>
                <a:effectLst/>
                <a:latin typeface="Calibri" panose="020F0502020204030204" pitchFamily="34" charset="0"/>
                <a:ea typeface="Times New Roman" panose="02020603050405020304" pitchFamily="18" charset="0"/>
              </a:rPr>
              <a:t>pointer</a:t>
            </a:r>
            <a:r>
              <a:rPr lang="en-IN" sz="2100" dirty="0">
                <a:solidFill>
                  <a:srgbClr val="000000"/>
                </a:solidFill>
                <a:effectLst/>
                <a:latin typeface="Calibri" panose="020F0502020204030204" pitchFamily="34" charset="0"/>
                <a:ea typeface="Times New Roman" panose="02020603050405020304" pitchFamily="18" charset="0"/>
              </a:rPr>
              <a:t> to the left(</a:t>
            </a:r>
            <a:r>
              <a:rPr lang="en-IN" sz="2100" b="1" dirty="0">
                <a:solidFill>
                  <a:srgbClr val="000000"/>
                </a:solidFill>
                <a:effectLst/>
                <a:latin typeface="Calibri" panose="020F0502020204030204" pitchFamily="34" charset="0"/>
                <a:ea typeface="Times New Roman" panose="02020603050405020304" pitchFamily="18" charset="0"/>
              </a:rPr>
              <a:t>*left</a:t>
            </a:r>
            <a:r>
              <a:rPr lang="en-IN" sz="2100" dirty="0">
                <a:solidFill>
                  <a:srgbClr val="000000"/>
                </a:solidFill>
                <a:effectLst/>
                <a:latin typeface="Calibri" panose="020F0502020204030204" pitchFamily="34" charset="0"/>
                <a:ea typeface="Times New Roman" panose="02020603050405020304" pitchFamily="18" charset="0"/>
              </a:rPr>
              <a:t>) and right(</a:t>
            </a:r>
            <a:r>
              <a:rPr lang="en-IN" sz="2100" b="1" dirty="0">
                <a:solidFill>
                  <a:srgbClr val="000000"/>
                </a:solidFill>
                <a:effectLst/>
                <a:latin typeface="Calibri" panose="020F0502020204030204" pitchFamily="34" charset="0"/>
                <a:ea typeface="Times New Roman" panose="02020603050405020304" pitchFamily="18" charset="0"/>
              </a:rPr>
              <a:t>*right</a:t>
            </a:r>
            <a:r>
              <a:rPr lang="en-IN" sz="2100" dirty="0">
                <a:solidFill>
                  <a:srgbClr val="000000"/>
                </a:solidFill>
                <a:effectLst/>
                <a:latin typeface="Calibri" panose="020F0502020204030204" pitchFamily="34" charset="0"/>
                <a:ea typeface="Times New Roman" panose="02020603050405020304" pitchFamily="18" charset="0"/>
              </a:rPr>
              <a:t>) </a:t>
            </a:r>
            <a:r>
              <a:rPr lang="en-IN" sz="2100" b="1" dirty="0">
                <a:solidFill>
                  <a:srgbClr val="000000"/>
                </a:solidFill>
                <a:effectLst/>
                <a:latin typeface="Calibri" panose="020F0502020204030204" pitchFamily="34" charset="0"/>
                <a:ea typeface="Times New Roman" panose="02020603050405020304" pitchFamily="18" charset="0"/>
              </a:rPr>
              <a:t>child nodes</a:t>
            </a:r>
            <a:r>
              <a:rPr lang="en-IN" sz="2100" dirty="0">
                <a:solidFill>
                  <a:srgbClr val="000000"/>
                </a:solidFill>
                <a:effectLst/>
                <a:latin typeface="Calibri" panose="020F0502020204030204" pitchFamily="34" charset="0"/>
                <a:ea typeface="Times New Roman" panose="02020603050405020304" pitchFamily="18" charset="0"/>
              </a:rPr>
              <a:t> and the string array for the Huffman code word(</a:t>
            </a:r>
            <a:r>
              <a:rPr lang="en-IN" sz="2100" b="1" dirty="0">
                <a:solidFill>
                  <a:srgbClr val="000000"/>
                </a:solidFill>
                <a:effectLst/>
                <a:latin typeface="Calibri" panose="020F0502020204030204" pitchFamily="34" charset="0"/>
                <a:ea typeface="Times New Roman" panose="02020603050405020304" pitchFamily="18" charset="0"/>
              </a:rPr>
              <a:t>code</a:t>
            </a:r>
            <a:r>
              <a:rPr lang="en-IN" sz="2100" dirty="0">
                <a:solidFill>
                  <a:srgbClr val="000000"/>
                </a:solidFill>
                <a:effectLst/>
                <a:latin typeface="Calibri" panose="020F0502020204030204" pitchFamily="34" charset="0"/>
                <a:ea typeface="Times New Roman" panose="02020603050405020304" pitchFamily="18" charset="0"/>
              </a:rPr>
              <a:t>)</a:t>
            </a:r>
            <a:r>
              <a:rPr lang="en-IN" sz="2100" b="1" dirty="0">
                <a:solidFill>
                  <a:srgbClr val="000000"/>
                </a:solidFill>
                <a:effectLst/>
                <a:latin typeface="Calibri" panose="020F0502020204030204" pitchFamily="34" charset="0"/>
                <a:ea typeface="Times New Roman" panose="02020603050405020304" pitchFamily="18" charset="0"/>
              </a:rPr>
              <a:t>.</a:t>
            </a:r>
            <a:endParaRPr lang="en-US" sz="2100" dirty="0">
              <a:effectLst/>
              <a:latin typeface="Times New Roman" panose="02020603050405020304" pitchFamily="18" charset="0"/>
              <a:ea typeface="Times New Roman" panose="02020603050405020304" pitchFamily="18" charset="0"/>
            </a:endParaRPr>
          </a:p>
          <a:p>
            <a:pPr marL="0" marR="0" indent="0">
              <a:lnSpc>
                <a:spcPct val="107000"/>
              </a:lnSpc>
              <a:spcBef>
                <a:spcPts val="0"/>
              </a:spcBef>
              <a:spcAft>
                <a:spcPts val="800"/>
              </a:spcAft>
              <a:buNone/>
            </a:pPr>
            <a:r>
              <a:rPr lang="en-US" sz="2100" dirty="0">
                <a:solidFill>
                  <a:srgbClr val="008200"/>
                </a:solidFill>
                <a:effectLst/>
                <a:latin typeface="Calibri" panose="020F0502020204030204" pitchFamily="34" charset="0"/>
                <a:ea typeface="Calibri" panose="020F0502020204030204" pitchFamily="34" charset="0"/>
                <a:cs typeface="Calibri" panose="020F0502020204030204" pitchFamily="34" charset="0"/>
              </a:rPr>
              <a:t> </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Step 3:</a:t>
            </a:r>
            <a:br>
              <a:rPr lang="en-US" sz="2100" dirty="0">
                <a:effectLst/>
                <a:latin typeface="Calibri" panose="020F0502020204030204" pitchFamily="34" charset="0"/>
                <a:ea typeface="Calibri" panose="020F0502020204030204" pitchFamily="34" charset="0"/>
                <a:cs typeface="Calibri" panose="020F0502020204030204" pitchFamily="34" charset="0"/>
              </a:rPr>
            </a:b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Define another Struct which will contain the pixel intensity values</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pix</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their corresponding </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probabilities</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freq</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an additional field, which will be used for storing the </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position</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of new generated </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nodes</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arrloc</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Step 4:</a:t>
            </a:r>
            <a:br>
              <a:rPr lang="en-US" sz="2100" dirty="0">
                <a:effectLst/>
                <a:latin typeface="Calibri" panose="020F0502020204030204" pitchFamily="34" charset="0"/>
                <a:ea typeface="Calibri" panose="020F0502020204030204" pitchFamily="34" charset="0"/>
                <a:cs typeface="Calibri" panose="020F0502020204030204" pitchFamily="34" charset="0"/>
              </a:rPr>
            </a:b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Declaring an array of structs</a:t>
            </a:r>
            <a:r>
              <a:rPr lang="en-US" sz="2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Each element of the array corresponds to a node in the Huffman Tree.</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03757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44B67-C6AD-4AA1-A52C-A6A55D84555F}"/>
              </a:ext>
            </a:extLst>
          </p:cNvPr>
          <p:cNvSpPr>
            <a:spLocks noGrp="1"/>
          </p:cNvSpPr>
          <p:nvPr>
            <p:ph type="title"/>
          </p:nvPr>
        </p:nvSpPr>
        <p:spPr/>
        <p:txBody>
          <a:bodyPr>
            <a:normAutofit fontScale="90000"/>
          </a:bodyPr>
          <a:lstStyle/>
          <a:p>
            <a:r>
              <a:rPr lang="en-US" b="1" dirty="0"/>
              <a:t>ALGORITHM</a:t>
            </a:r>
            <a:br>
              <a:rPr lang="en-US" b="1" dirty="0"/>
            </a:br>
            <a:r>
              <a:rPr lang="en-US" sz="3600" b="1" dirty="0"/>
              <a:t>HUFFMAN CODING</a:t>
            </a:r>
            <a:endParaRPr lang="en-US" b="1" dirty="0"/>
          </a:p>
        </p:txBody>
      </p:sp>
      <p:sp>
        <p:nvSpPr>
          <p:cNvPr id="3" name="Content Placeholder 2">
            <a:extLst>
              <a:ext uri="{FF2B5EF4-FFF2-40B4-BE49-F238E27FC236}">
                <a16:creationId xmlns:a16="http://schemas.microsoft.com/office/drawing/2014/main" id="{84A4F419-2D0F-478B-89D9-52FE2C78500A}"/>
              </a:ext>
            </a:extLst>
          </p:cNvPr>
          <p:cNvSpPr>
            <a:spLocks noGrp="1"/>
          </p:cNvSpPr>
          <p:nvPr>
            <p:ph idx="1"/>
          </p:nvPr>
        </p:nvSpPr>
        <p:spPr>
          <a:xfrm>
            <a:off x="762000" y="1974275"/>
            <a:ext cx="10972800" cy="4218708"/>
          </a:xfrm>
        </p:spPr>
        <p:txBody>
          <a:bodyPr>
            <a:normAutofit fontScale="70000" lnSpcReduction="20000"/>
          </a:bodyPr>
          <a:lstStyle/>
          <a:p>
            <a:pPr marL="0" marR="0" indent="0">
              <a:lnSpc>
                <a:spcPct val="107000"/>
              </a:lnSpc>
              <a:spcBef>
                <a:spcPts val="0"/>
              </a:spcBef>
              <a:spcAft>
                <a:spcPts val="800"/>
              </a:spcAft>
              <a:buNone/>
            </a:pPr>
            <a:r>
              <a:rPr lang="en-US" sz="2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Step 5:</a:t>
            </a:r>
            <a:br>
              <a:rPr lang="en-US" sz="2100" dirty="0">
                <a:effectLst/>
                <a:latin typeface="Calibri" panose="020F0502020204030204" pitchFamily="34" charset="0"/>
                <a:ea typeface="Calibri" panose="020F0502020204030204" pitchFamily="34" charset="0"/>
                <a:cs typeface="Calibri" panose="020F0502020204030204" pitchFamily="34" charset="0"/>
              </a:rPr>
            </a:b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Initialize the two arrays </a:t>
            </a:r>
            <a:r>
              <a:rPr lang="en-US" sz="21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pix_freq</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a:t>
            </a:r>
            <a:r>
              <a:rPr lang="en-US" sz="21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huff codes</a:t>
            </a:r>
            <a:r>
              <a:rPr lang="en-US" sz="2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with information of the leaf nodes.</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fontAlgn="base">
              <a:spcBef>
                <a:spcPts val="0"/>
              </a:spcBef>
              <a:spcAft>
                <a:spcPts val="0"/>
              </a:spcAft>
              <a:buNone/>
            </a:pPr>
            <a:endParaRPr lang="en-IN" sz="2100" b="1" dirty="0">
              <a:solidFill>
                <a:srgbClr val="000000"/>
              </a:solidFill>
              <a:effectLst/>
              <a:latin typeface="Calibri" panose="020F0502020204030204" pitchFamily="34" charset="0"/>
              <a:ea typeface="Times New Roman" panose="02020603050405020304" pitchFamily="18" charset="0"/>
            </a:endParaRPr>
          </a:p>
          <a:p>
            <a:pPr marL="0" marR="0" indent="0" fontAlgn="base">
              <a:spcBef>
                <a:spcPts val="0"/>
              </a:spcBef>
              <a:spcAft>
                <a:spcPts val="0"/>
              </a:spcAft>
              <a:buNone/>
            </a:pPr>
            <a:r>
              <a:rPr lang="en-IN" sz="2100" b="1" dirty="0">
                <a:solidFill>
                  <a:srgbClr val="000000"/>
                </a:solidFill>
                <a:effectLst/>
                <a:latin typeface="Calibri" panose="020F0502020204030204" pitchFamily="34" charset="0"/>
                <a:ea typeface="Times New Roman" panose="02020603050405020304" pitchFamily="18" charset="0"/>
              </a:rPr>
              <a:t>Step 6:</a:t>
            </a:r>
            <a:br>
              <a:rPr lang="en-IN" sz="2100" dirty="0">
                <a:solidFill>
                  <a:srgbClr val="000000"/>
                </a:solidFill>
                <a:effectLst/>
                <a:latin typeface="Calibri" panose="020F0502020204030204" pitchFamily="34" charset="0"/>
                <a:ea typeface="Times New Roman" panose="02020603050405020304" pitchFamily="18" charset="0"/>
              </a:rPr>
            </a:br>
            <a:r>
              <a:rPr lang="en-IN" sz="2100" b="1" dirty="0">
                <a:solidFill>
                  <a:srgbClr val="000000"/>
                </a:solidFill>
                <a:effectLst/>
                <a:latin typeface="Calibri" panose="020F0502020204030204" pitchFamily="34" charset="0"/>
                <a:ea typeface="Times New Roman" panose="02020603050405020304" pitchFamily="18" charset="0"/>
              </a:rPr>
              <a:t>Sorting the </a:t>
            </a:r>
            <a:r>
              <a:rPr lang="en-IN" sz="2100" b="1" i="1" dirty="0">
                <a:solidFill>
                  <a:srgbClr val="000000"/>
                </a:solidFill>
                <a:effectLst/>
                <a:latin typeface="Calibri" panose="020F0502020204030204" pitchFamily="34" charset="0"/>
                <a:ea typeface="Times New Roman" panose="02020603050405020304" pitchFamily="18" charset="0"/>
              </a:rPr>
              <a:t>huff codes </a:t>
            </a:r>
            <a:r>
              <a:rPr lang="en-IN" sz="2100" b="1" dirty="0">
                <a:solidFill>
                  <a:srgbClr val="000000"/>
                </a:solidFill>
                <a:effectLst/>
                <a:latin typeface="Calibri" panose="020F0502020204030204" pitchFamily="34" charset="0"/>
                <a:ea typeface="Times New Roman" panose="02020603050405020304" pitchFamily="18" charset="0"/>
              </a:rPr>
              <a:t>array according to the </a:t>
            </a:r>
            <a:r>
              <a:rPr lang="en-IN" sz="2100" i="1" dirty="0">
                <a:solidFill>
                  <a:srgbClr val="000000"/>
                </a:solidFill>
                <a:effectLst/>
                <a:latin typeface="Calibri" panose="020F0502020204030204" pitchFamily="34" charset="0"/>
                <a:ea typeface="Times New Roman" panose="02020603050405020304" pitchFamily="18" charset="0"/>
              </a:rPr>
              <a:t>probability of occurrence</a:t>
            </a:r>
            <a:r>
              <a:rPr lang="en-IN" sz="2100" b="1" dirty="0">
                <a:solidFill>
                  <a:srgbClr val="000000"/>
                </a:solidFill>
                <a:effectLst/>
                <a:latin typeface="Calibri" panose="020F0502020204030204" pitchFamily="34" charset="0"/>
                <a:ea typeface="Times New Roman" panose="02020603050405020304" pitchFamily="18" charset="0"/>
              </a:rPr>
              <a:t> of the </a:t>
            </a:r>
            <a:r>
              <a:rPr lang="en-IN" sz="2100" i="1" dirty="0">
                <a:solidFill>
                  <a:srgbClr val="000000"/>
                </a:solidFill>
                <a:effectLst/>
                <a:latin typeface="Calibri" panose="020F0502020204030204" pitchFamily="34" charset="0"/>
                <a:ea typeface="Times New Roman" panose="02020603050405020304" pitchFamily="18" charset="0"/>
              </a:rPr>
              <a:t>pixel </a:t>
            </a:r>
          </a:p>
          <a:p>
            <a:pPr marL="0" marR="0" indent="0" fontAlgn="base">
              <a:spcBef>
                <a:spcPts val="0"/>
              </a:spcBef>
              <a:spcAft>
                <a:spcPts val="0"/>
              </a:spcAft>
              <a:buNone/>
            </a:pPr>
            <a:r>
              <a:rPr lang="en-IN" sz="2100" i="1" dirty="0">
                <a:solidFill>
                  <a:srgbClr val="000000"/>
                </a:solidFill>
                <a:effectLst/>
                <a:latin typeface="Calibri" panose="020F0502020204030204" pitchFamily="34" charset="0"/>
                <a:ea typeface="Times New Roman" panose="02020603050405020304" pitchFamily="18" charset="0"/>
              </a:rPr>
              <a:t>intensity values</a:t>
            </a:r>
            <a:endParaRPr lang="en-US" sz="21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IN" sz="2100" dirty="0">
                <a:effectLst/>
                <a:latin typeface="Calibri" panose="020F0502020204030204" pitchFamily="34" charset="0"/>
                <a:ea typeface="Times New Roman" panose="02020603050405020304" pitchFamily="18" charset="0"/>
              </a:rPr>
              <a:t> </a:t>
            </a:r>
            <a:endParaRPr lang="en-US" sz="21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endParaRPr lang="en-IN" sz="2100" b="1" dirty="0">
              <a:solidFill>
                <a:srgbClr val="000000"/>
              </a:solidFill>
              <a:effectLst/>
              <a:latin typeface="Calibri" panose="020F0502020204030204" pitchFamily="34" charset="0"/>
              <a:ea typeface="Times New Roman" panose="02020603050405020304" pitchFamily="18" charset="0"/>
            </a:endParaRPr>
          </a:p>
          <a:p>
            <a:pPr marL="0" marR="0" indent="0" fontAlgn="base">
              <a:spcBef>
                <a:spcPts val="0"/>
              </a:spcBef>
              <a:spcAft>
                <a:spcPts val="0"/>
              </a:spcAft>
              <a:buNone/>
            </a:pPr>
            <a:r>
              <a:rPr lang="en-IN" sz="2100" b="1" dirty="0">
                <a:solidFill>
                  <a:srgbClr val="000000"/>
                </a:solidFill>
                <a:effectLst/>
                <a:latin typeface="Calibri" panose="020F0502020204030204" pitchFamily="34" charset="0"/>
                <a:ea typeface="Times New Roman" panose="02020603050405020304" pitchFamily="18" charset="0"/>
              </a:rPr>
              <a:t>Step 7:</a:t>
            </a:r>
            <a:br>
              <a:rPr lang="en-IN" sz="2100" dirty="0">
                <a:solidFill>
                  <a:srgbClr val="000000"/>
                </a:solidFill>
                <a:effectLst/>
                <a:latin typeface="Calibri" panose="020F0502020204030204" pitchFamily="34" charset="0"/>
                <a:ea typeface="Times New Roman" panose="02020603050405020304" pitchFamily="18" charset="0"/>
              </a:rPr>
            </a:br>
            <a:r>
              <a:rPr lang="en-IN" sz="2100" b="1" dirty="0">
                <a:solidFill>
                  <a:srgbClr val="000000"/>
                </a:solidFill>
                <a:effectLst/>
                <a:latin typeface="Calibri" panose="020F0502020204030204" pitchFamily="34" charset="0"/>
                <a:ea typeface="Times New Roman" panose="02020603050405020304" pitchFamily="18" charset="0"/>
              </a:rPr>
              <a:t>Building the Huffman Tree</a:t>
            </a:r>
            <a:endParaRPr lang="en-US" sz="21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IN" sz="2100" dirty="0">
                <a:solidFill>
                  <a:srgbClr val="000000"/>
                </a:solidFill>
                <a:effectLst/>
                <a:latin typeface="Calibri" panose="020F0502020204030204" pitchFamily="34" charset="0"/>
                <a:ea typeface="Times New Roman" panose="02020603050405020304" pitchFamily="18" charset="0"/>
              </a:rPr>
              <a:t>We start by combining the two nodes with lowest probabilities of occurrence and </a:t>
            </a:r>
          </a:p>
          <a:p>
            <a:pPr marL="0" marR="0" indent="0" fontAlgn="base">
              <a:spcBef>
                <a:spcPts val="0"/>
              </a:spcBef>
              <a:spcAft>
                <a:spcPts val="0"/>
              </a:spcAft>
              <a:buNone/>
            </a:pPr>
            <a:r>
              <a:rPr lang="en-IN" sz="2100" dirty="0">
                <a:solidFill>
                  <a:srgbClr val="000000"/>
                </a:solidFill>
                <a:effectLst/>
                <a:latin typeface="Calibri" panose="020F0502020204030204" pitchFamily="34" charset="0"/>
                <a:ea typeface="Times New Roman" panose="02020603050405020304" pitchFamily="18" charset="0"/>
              </a:rPr>
              <a:t>then replacing the two nodes by the new node. This process continues until we have a </a:t>
            </a:r>
            <a:r>
              <a:rPr lang="en-IN" sz="2100" b="1" dirty="0">
                <a:solidFill>
                  <a:srgbClr val="000000"/>
                </a:solidFill>
                <a:effectLst/>
                <a:latin typeface="Calibri" panose="020F0502020204030204" pitchFamily="34" charset="0"/>
                <a:ea typeface="Times New Roman" panose="02020603050405020304" pitchFamily="18" charset="0"/>
              </a:rPr>
              <a:t>root</a:t>
            </a:r>
            <a:r>
              <a:rPr lang="en-IN" sz="2100" dirty="0">
                <a:solidFill>
                  <a:srgbClr val="000000"/>
                </a:solidFill>
                <a:effectLst/>
                <a:latin typeface="Calibri" panose="020F0502020204030204" pitchFamily="34" charset="0"/>
                <a:ea typeface="Times New Roman" panose="02020603050405020304" pitchFamily="18" charset="0"/>
              </a:rPr>
              <a:t> </a:t>
            </a:r>
          </a:p>
          <a:p>
            <a:pPr marL="0" marR="0" indent="0" fontAlgn="base">
              <a:spcBef>
                <a:spcPts val="0"/>
              </a:spcBef>
              <a:spcAft>
                <a:spcPts val="0"/>
              </a:spcAft>
              <a:buNone/>
            </a:pPr>
            <a:r>
              <a:rPr lang="en-IN" sz="2100" dirty="0">
                <a:solidFill>
                  <a:srgbClr val="000000"/>
                </a:solidFill>
                <a:effectLst/>
                <a:latin typeface="Calibri" panose="020F0502020204030204" pitchFamily="34" charset="0"/>
                <a:ea typeface="Times New Roman" panose="02020603050405020304" pitchFamily="18" charset="0"/>
              </a:rPr>
              <a:t>node. The first parent node formed will be stored at index </a:t>
            </a:r>
            <a:r>
              <a:rPr lang="en-IN" sz="2100" b="1" dirty="0">
                <a:solidFill>
                  <a:srgbClr val="000000"/>
                </a:solidFill>
                <a:effectLst/>
                <a:latin typeface="Calibri" panose="020F0502020204030204" pitchFamily="34" charset="0"/>
                <a:ea typeface="Times New Roman" panose="02020603050405020304" pitchFamily="18" charset="0"/>
              </a:rPr>
              <a:t>nodes</a:t>
            </a:r>
            <a:r>
              <a:rPr lang="en-IN" sz="2100" dirty="0">
                <a:solidFill>
                  <a:srgbClr val="000000"/>
                </a:solidFill>
                <a:effectLst/>
                <a:latin typeface="Calibri" panose="020F0502020204030204" pitchFamily="34" charset="0"/>
                <a:ea typeface="Times New Roman" panose="02020603050405020304" pitchFamily="18" charset="0"/>
              </a:rPr>
              <a:t> in the array </a:t>
            </a:r>
            <a:r>
              <a:rPr lang="en-IN" sz="2100" b="1" dirty="0">
                <a:solidFill>
                  <a:srgbClr val="000000"/>
                </a:solidFill>
                <a:effectLst/>
                <a:latin typeface="Calibri" panose="020F0502020204030204" pitchFamily="34" charset="0"/>
                <a:ea typeface="Times New Roman" panose="02020603050405020304" pitchFamily="18" charset="0"/>
              </a:rPr>
              <a:t>pix_freq</a:t>
            </a:r>
            <a:r>
              <a:rPr lang="en-IN" sz="2100" dirty="0">
                <a:solidFill>
                  <a:srgbClr val="000000"/>
                </a:solidFill>
                <a:effectLst/>
                <a:latin typeface="Calibri" panose="020F0502020204030204" pitchFamily="34" charset="0"/>
                <a:ea typeface="Times New Roman" panose="02020603050405020304" pitchFamily="18" charset="0"/>
              </a:rPr>
              <a:t> and the </a:t>
            </a:r>
          </a:p>
          <a:p>
            <a:pPr marL="0" marR="0" indent="0" fontAlgn="base">
              <a:spcBef>
                <a:spcPts val="0"/>
              </a:spcBef>
              <a:spcAft>
                <a:spcPts val="0"/>
              </a:spcAft>
              <a:buNone/>
            </a:pPr>
            <a:r>
              <a:rPr lang="en-IN" sz="2100" dirty="0">
                <a:solidFill>
                  <a:srgbClr val="000000"/>
                </a:solidFill>
                <a:effectLst/>
                <a:latin typeface="Calibri" panose="020F0502020204030204" pitchFamily="34" charset="0"/>
                <a:ea typeface="Times New Roman" panose="02020603050405020304" pitchFamily="18" charset="0"/>
              </a:rPr>
              <a:t>Subsequent parent nodes obtained will be stored at higher values of index.</a:t>
            </a:r>
            <a:endParaRPr lang="en-US" sz="2100" dirty="0">
              <a:effectLst/>
              <a:latin typeface="Times New Roman" panose="02020603050405020304" pitchFamily="18" charset="0"/>
              <a:ea typeface="Times New Roman" panose="02020603050405020304" pitchFamily="18" charset="0"/>
            </a:endParaRPr>
          </a:p>
          <a:p>
            <a:pPr marL="0" marR="0" indent="0">
              <a:lnSpc>
                <a:spcPct val="107000"/>
              </a:lnSpc>
              <a:spcBef>
                <a:spcPts val="0"/>
              </a:spcBef>
              <a:spcAft>
                <a:spcPts val="800"/>
              </a:spcAft>
              <a:buNone/>
            </a:pPr>
            <a:r>
              <a:rPr lang="en-US" sz="21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100" b="1" dirty="0">
                <a:effectLst/>
                <a:latin typeface="Calibri" panose="020F0502020204030204" pitchFamily="34" charset="0"/>
                <a:ea typeface="Calibri" panose="020F0502020204030204" pitchFamily="34" charset="0"/>
                <a:cs typeface="Times New Roman" panose="02020603050405020304" pitchFamily="18" charset="0"/>
              </a:rPr>
              <a:t>Step 8:</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100" dirty="0">
                <a:effectLst/>
                <a:latin typeface="Calibri" panose="020F0502020204030204" pitchFamily="34" charset="0"/>
                <a:ea typeface="Calibri" panose="020F0502020204030204" pitchFamily="34" charset="0"/>
                <a:cs typeface="Calibri" panose="020F0502020204030204" pitchFamily="34" charset="0"/>
              </a:rPr>
              <a:t>Perform a traverse in </a:t>
            </a:r>
            <a:r>
              <a:rPr lang="en-US" sz="2100" b="1" dirty="0">
                <a:effectLst/>
                <a:latin typeface="Calibri" panose="020F0502020204030204" pitchFamily="34" charset="0"/>
                <a:ea typeface="Calibri" panose="020F0502020204030204" pitchFamily="34" charset="0"/>
                <a:cs typeface="Calibri" panose="020F0502020204030204" pitchFamily="34" charset="0"/>
              </a:rPr>
              <a:t>Huffman Tree</a:t>
            </a:r>
            <a:r>
              <a:rPr lang="en-US" sz="2100" dirty="0">
                <a:effectLst/>
                <a:latin typeface="Calibri" panose="020F0502020204030204" pitchFamily="34" charset="0"/>
                <a:ea typeface="Calibri" panose="020F0502020204030204" pitchFamily="34" charset="0"/>
                <a:cs typeface="Calibri" panose="020F0502020204030204" pitchFamily="34" charset="0"/>
              </a:rPr>
              <a:t> to generate code table. This will determine code for each </a:t>
            </a:r>
          </a:p>
          <a:p>
            <a:pPr marL="0" marR="0" indent="0">
              <a:lnSpc>
                <a:spcPct val="107000"/>
              </a:lnSpc>
              <a:spcBef>
                <a:spcPts val="0"/>
              </a:spcBef>
              <a:spcAft>
                <a:spcPts val="800"/>
              </a:spcAft>
              <a:buNone/>
            </a:pPr>
            <a:r>
              <a:rPr lang="en-US" sz="2100" dirty="0">
                <a:effectLst/>
                <a:latin typeface="Calibri" panose="020F0502020204030204" pitchFamily="34" charset="0"/>
                <a:ea typeface="Calibri" panose="020F0502020204030204" pitchFamily="34" charset="0"/>
                <a:cs typeface="Calibri" panose="020F0502020204030204" pitchFamily="34" charset="0"/>
              </a:rPr>
              <a:t>element of tree in the following way. The code for each symbol may be obtained by tracing path to the symbol from the root of the tree. A 1 is assigned for a branch in one direction and a 0 is assigned for a branch in the other direction.</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Picture 4" descr="Graphical user interface&#10;&#10;Description automatically generated">
            <a:extLst>
              <a:ext uri="{FF2B5EF4-FFF2-40B4-BE49-F238E27FC236}">
                <a16:creationId xmlns:a16="http://schemas.microsoft.com/office/drawing/2014/main" id="{A03578BD-4A77-4352-9113-DC5C20666F74}"/>
              </a:ext>
            </a:extLst>
          </p:cNvPr>
          <p:cNvPicPr>
            <a:picLocks noChangeAspect="1"/>
          </p:cNvPicPr>
          <p:nvPr/>
        </p:nvPicPr>
        <p:blipFill rotWithShape="1">
          <a:blip r:embed="rId2"/>
          <a:srcRect l="48863" t="21198" r="16364" b="19783"/>
          <a:stretch/>
        </p:blipFill>
        <p:spPr>
          <a:xfrm>
            <a:off x="8160327" y="1974275"/>
            <a:ext cx="3574473" cy="3410937"/>
          </a:xfrm>
          <a:prstGeom prst="rect">
            <a:avLst/>
          </a:prstGeom>
        </p:spPr>
      </p:pic>
    </p:spTree>
    <p:extLst>
      <p:ext uri="{BB962C8B-B14F-4D97-AF65-F5344CB8AC3E}">
        <p14:creationId xmlns:p14="http://schemas.microsoft.com/office/powerpoint/2010/main" val="1781472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DF34D-4E89-4AD8-A896-A7EA470ECEEF}"/>
              </a:ext>
            </a:extLst>
          </p:cNvPr>
          <p:cNvSpPr>
            <a:spLocks noGrp="1"/>
          </p:cNvSpPr>
          <p:nvPr>
            <p:ph type="title"/>
          </p:nvPr>
        </p:nvSpPr>
        <p:spPr/>
        <p:txBody>
          <a:bodyPr>
            <a:normAutofit fontScale="90000"/>
          </a:bodyPr>
          <a:lstStyle/>
          <a:p>
            <a:r>
              <a:rPr lang="en-US" b="1" dirty="0"/>
              <a:t>ALGORITHM</a:t>
            </a:r>
            <a:br>
              <a:rPr lang="en-US" b="1" dirty="0"/>
            </a:br>
            <a:r>
              <a:rPr lang="en-US" sz="3600" b="1" dirty="0"/>
              <a:t>HUFFMAN CODING</a:t>
            </a:r>
            <a:endParaRPr lang="en-US" dirty="0"/>
          </a:p>
        </p:txBody>
      </p:sp>
      <p:pic>
        <p:nvPicPr>
          <p:cNvPr id="5" name="Picture 4" descr="A picture containing green, cabinet, building, clock&#10;&#10;Description automatically generated">
            <a:extLst>
              <a:ext uri="{FF2B5EF4-FFF2-40B4-BE49-F238E27FC236}">
                <a16:creationId xmlns:a16="http://schemas.microsoft.com/office/drawing/2014/main" id="{E6C52CCF-D310-4770-BCDD-B4B3F47A0ED8}"/>
              </a:ext>
            </a:extLst>
          </p:cNvPr>
          <p:cNvPicPr>
            <a:picLocks noChangeAspect="1"/>
          </p:cNvPicPr>
          <p:nvPr/>
        </p:nvPicPr>
        <p:blipFill>
          <a:blip r:embed="rId2"/>
          <a:stretch>
            <a:fillRect/>
          </a:stretch>
        </p:blipFill>
        <p:spPr>
          <a:xfrm>
            <a:off x="1789598" y="1944112"/>
            <a:ext cx="8612803" cy="3334470"/>
          </a:xfrm>
          <a:prstGeom prst="rect">
            <a:avLst/>
          </a:prstGeom>
        </p:spPr>
      </p:pic>
    </p:spTree>
    <p:extLst>
      <p:ext uri="{BB962C8B-B14F-4D97-AF65-F5344CB8AC3E}">
        <p14:creationId xmlns:p14="http://schemas.microsoft.com/office/powerpoint/2010/main" val="3365109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89C1-4313-444A-8D94-DBD652A05DA5}"/>
              </a:ext>
            </a:extLst>
          </p:cNvPr>
          <p:cNvSpPr>
            <a:spLocks noGrp="1"/>
          </p:cNvSpPr>
          <p:nvPr>
            <p:ph type="title"/>
          </p:nvPr>
        </p:nvSpPr>
        <p:spPr>
          <a:xfrm>
            <a:off x="762000" y="219221"/>
            <a:ext cx="10972800" cy="1143000"/>
          </a:xfrm>
        </p:spPr>
        <p:txBody>
          <a:bodyPr>
            <a:normAutofit fontScale="90000"/>
          </a:bodyPr>
          <a:lstStyle/>
          <a:p>
            <a:r>
              <a:rPr lang="en-US" b="1" dirty="0"/>
              <a:t>ALGORITHM</a:t>
            </a:r>
            <a:br>
              <a:rPr lang="en-US" b="1" dirty="0"/>
            </a:br>
            <a:r>
              <a:rPr lang="en-US" sz="3600" b="1" dirty="0"/>
              <a:t>HUFFMAN CODING</a:t>
            </a:r>
            <a:endParaRPr lang="en-US" dirty="0"/>
          </a:p>
        </p:txBody>
      </p:sp>
      <p:pic>
        <p:nvPicPr>
          <p:cNvPr id="5" name="Content Placeholder 4" descr="A close up of a green screen&#10;&#10;Description automatically generated">
            <a:extLst>
              <a:ext uri="{FF2B5EF4-FFF2-40B4-BE49-F238E27FC236}">
                <a16:creationId xmlns:a16="http://schemas.microsoft.com/office/drawing/2014/main" id="{17CAF65E-3C30-4484-8D1B-7AA5FA121F50}"/>
              </a:ext>
            </a:extLst>
          </p:cNvPr>
          <p:cNvPicPr>
            <a:picLocks noGrp="1" noChangeAspect="1"/>
          </p:cNvPicPr>
          <p:nvPr>
            <p:ph idx="1"/>
          </p:nvPr>
        </p:nvPicPr>
        <p:blipFill>
          <a:blip r:embed="rId3"/>
          <a:stretch>
            <a:fillRect/>
          </a:stretch>
        </p:blipFill>
        <p:spPr>
          <a:xfrm>
            <a:off x="1789745" y="1671888"/>
            <a:ext cx="8612509" cy="3654497"/>
          </a:xfrm>
        </p:spPr>
      </p:pic>
      <p:sp>
        <p:nvSpPr>
          <p:cNvPr id="6" name="TextBox 5">
            <a:extLst>
              <a:ext uri="{FF2B5EF4-FFF2-40B4-BE49-F238E27FC236}">
                <a16:creationId xmlns:a16="http://schemas.microsoft.com/office/drawing/2014/main" id="{32032EAC-0191-4E99-B9E6-A805EA9210EE}"/>
              </a:ext>
            </a:extLst>
          </p:cNvPr>
          <p:cNvSpPr txBox="1"/>
          <p:nvPr/>
        </p:nvSpPr>
        <p:spPr>
          <a:xfrm>
            <a:off x="3089562" y="5543583"/>
            <a:ext cx="6012873" cy="677108"/>
          </a:xfrm>
          <a:prstGeom prst="rect">
            <a:avLst/>
          </a:prstGeom>
          <a:noFill/>
        </p:spPr>
        <p:txBody>
          <a:bodyPr wrap="square" rtlCol="0">
            <a:spAutoFit/>
          </a:bodyPr>
          <a:lstStyle/>
          <a:p>
            <a:pPr algn="ctr"/>
            <a:r>
              <a:rPr lang="en-US" dirty="0"/>
              <a:t>Now,</a:t>
            </a:r>
            <a:r>
              <a:rPr lang="en-US" b="0" i="0" dirty="0">
                <a:solidFill>
                  <a:srgbClr val="202124"/>
                </a:solidFill>
                <a:effectLst/>
              </a:rPr>
              <a:t> iteration 170 and 174 will be combined, since 175 and 188 has already been combined</a:t>
            </a:r>
            <a:endParaRPr lang="en-US" dirty="0"/>
          </a:p>
        </p:txBody>
      </p:sp>
    </p:spTree>
    <p:extLst>
      <p:ext uri="{BB962C8B-B14F-4D97-AF65-F5344CB8AC3E}">
        <p14:creationId xmlns:p14="http://schemas.microsoft.com/office/powerpoint/2010/main" val="428685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D60C-B61A-458F-B172-6B2A2FA12F3A}"/>
              </a:ext>
            </a:extLst>
          </p:cNvPr>
          <p:cNvSpPr>
            <a:spLocks noGrp="1"/>
          </p:cNvSpPr>
          <p:nvPr>
            <p:ph type="title"/>
          </p:nvPr>
        </p:nvSpPr>
        <p:spPr>
          <a:xfrm>
            <a:off x="228600" y="467387"/>
            <a:ext cx="11734800" cy="1143000"/>
          </a:xfrm>
        </p:spPr>
        <p:txBody>
          <a:bodyPr>
            <a:normAutofit/>
          </a:bodyPr>
          <a:lstStyle/>
          <a:p>
            <a:r>
              <a:rPr lang="en-US" sz="3200" b="1" dirty="0">
                <a:effectLst/>
                <a:latin typeface="Calibri" panose="020F0502020204030204" pitchFamily="34" charset="0"/>
                <a:ea typeface="Calibri" panose="020F0502020204030204" pitchFamily="34" charset="0"/>
                <a:cs typeface="Times New Roman" panose="02020603050405020304" pitchFamily="18" charset="0"/>
              </a:rPr>
              <a:t>Compressed Image Transformation through Socket Programming</a:t>
            </a:r>
            <a:endParaRPr lang="en-US" sz="3200" b="1" dirty="0"/>
          </a:p>
        </p:txBody>
      </p:sp>
      <p:graphicFrame>
        <p:nvGraphicFramePr>
          <p:cNvPr id="5" name="Table 3">
            <a:extLst>
              <a:ext uri="{FF2B5EF4-FFF2-40B4-BE49-F238E27FC236}">
                <a16:creationId xmlns:a16="http://schemas.microsoft.com/office/drawing/2014/main" id="{0016F93C-07F0-4075-ACC0-12EF90EF0A40}"/>
              </a:ext>
            </a:extLst>
          </p:cNvPr>
          <p:cNvGraphicFramePr>
            <a:graphicFrameLocks noGrp="1"/>
          </p:cNvGraphicFramePr>
          <p:nvPr>
            <p:extLst>
              <p:ext uri="{D42A27DB-BD31-4B8C-83A1-F6EECF244321}">
                <p14:modId xmlns:p14="http://schemas.microsoft.com/office/powerpoint/2010/main" val="397240402"/>
              </p:ext>
            </p:extLst>
          </p:nvPr>
        </p:nvGraphicFramePr>
        <p:xfrm>
          <a:off x="1100951" y="1883912"/>
          <a:ext cx="9990097" cy="2259306"/>
        </p:xfrm>
        <a:graphic>
          <a:graphicData uri="http://schemas.openxmlformats.org/drawingml/2006/table">
            <a:tbl>
              <a:tblPr firstRow="1" bandRow="1">
                <a:tableStyleId>{5C22544A-7EE6-4342-B048-85BDC9FD1C3A}</a:tableStyleId>
              </a:tblPr>
              <a:tblGrid>
                <a:gridCol w="2549758">
                  <a:extLst>
                    <a:ext uri="{9D8B030D-6E8A-4147-A177-3AD203B41FA5}">
                      <a16:colId xmlns:a16="http://schemas.microsoft.com/office/drawing/2014/main" val="3535692899"/>
                    </a:ext>
                  </a:extLst>
                </a:gridCol>
                <a:gridCol w="2506934">
                  <a:extLst>
                    <a:ext uri="{9D8B030D-6E8A-4147-A177-3AD203B41FA5}">
                      <a16:colId xmlns:a16="http://schemas.microsoft.com/office/drawing/2014/main" val="4135104194"/>
                    </a:ext>
                  </a:extLst>
                </a:gridCol>
                <a:gridCol w="2377578">
                  <a:extLst>
                    <a:ext uri="{9D8B030D-6E8A-4147-A177-3AD203B41FA5}">
                      <a16:colId xmlns:a16="http://schemas.microsoft.com/office/drawing/2014/main" val="342192664"/>
                    </a:ext>
                  </a:extLst>
                </a:gridCol>
                <a:gridCol w="2555827">
                  <a:extLst>
                    <a:ext uri="{9D8B030D-6E8A-4147-A177-3AD203B41FA5}">
                      <a16:colId xmlns:a16="http://schemas.microsoft.com/office/drawing/2014/main" val="2237580707"/>
                    </a:ext>
                  </a:extLst>
                </a:gridCol>
              </a:tblGrid>
              <a:tr h="729567">
                <a:tc>
                  <a:txBody>
                    <a:bodyPr/>
                    <a:lstStyle/>
                    <a:p>
                      <a:pPr algn="ctr">
                        <a:lnSpc>
                          <a:spcPct val="150000"/>
                        </a:lnSpc>
                      </a:pPr>
                      <a:r>
                        <a:rPr lang="en-US" sz="2200" b="1" dirty="0">
                          <a:solidFill>
                            <a:schemeClr val="tx1"/>
                          </a:solidFill>
                          <a:latin typeface="+mj-lt"/>
                        </a:rPr>
                        <a:t>Aakarshit Agarwal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2200" b="1" dirty="0">
                          <a:solidFill>
                            <a:schemeClr val="tx1"/>
                          </a:solidFill>
                          <a:latin typeface="+mj-lt"/>
                        </a:rPr>
                        <a:t>Navneet Ranjan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2200" b="1" dirty="0">
                          <a:solidFill>
                            <a:schemeClr val="tx1"/>
                          </a:solidFill>
                          <a:latin typeface="+mj-lt"/>
                        </a:rPr>
                        <a:t>Rakshit Kapoor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2200" b="1" dirty="0">
                          <a:solidFill>
                            <a:schemeClr val="tx1"/>
                          </a:solidFill>
                          <a:latin typeface="+mj-lt"/>
                        </a:rPr>
                        <a:t>Rithik Choudhary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2384456"/>
                  </a:ext>
                </a:extLst>
              </a:tr>
              <a:tr h="923364">
                <a:tc>
                  <a:txBody>
                    <a:bodyPr/>
                    <a:lstStyle/>
                    <a:p>
                      <a:pPr algn="ctr"/>
                      <a:r>
                        <a:rPr lang="en-US" sz="2100" dirty="0"/>
                        <a:t>R171218001</a:t>
                      </a:r>
                    </a:p>
                    <a:p>
                      <a:pPr algn="ctr"/>
                      <a:r>
                        <a:rPr lang="en-US" sz="2100" dirty="0"/>
                        <a:t>500067782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100" dirty="0"/>
                        <a:t>R171218066</a:t>
                      </a:r>
                    </a:p>
                    <a:p>
                      <a:pPr algn="ctr"/>
                      <a:r>
                        <a:rPr lang="en-US" sz="2100" dirty="0"/>
                        <a:t>500067951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100" dirty="0"/>
                        <a:t>R171218082</a:t>
                      </a:r>
                    </a:p>
                    <a:p>
                      <a:pPr algn="ctr"/>
                      <a:r>
                        <a:rPr lang="en-US" sz="2100" dirty="0"/>
                        <a:t>500067642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100" dirty="0"/>
                        <a:t>R171218084</a:t>
                      </a:r>
                    </a:p>
                    <a:p>
                      <a:pPr algn="ctr"/>
                      <a:r>
                        <a:rPr lang="en-US" sz="2100" dirty="0"/>
                        <a:t>500069261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9268733"/>
                  </a:ext>
                </a:extLst>
              </a:tr>
              <a:tr h="606375">
                <a:tc>
                  <a:txBody>
                    <a:bodyPr/>
                    <a:lstStyle/>
                    <a:p>
                      <a:pPr algn="ctr"/>
                      <a:r>
                        <a:rPr lang="en-US" sz="2100" dirty="0"/>
                        <a:t>CSE-DEVOPS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2100" dirty="0"/>
                        <a:t>CSE-DEVOPS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2100" dirty="0"/>
                        <a:t>CSE-DEVOPS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2100" dirty="0"/>
                        <a:t>CSE-DEVOPS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4650937"/>
                  </a:ext>
                </a:extLst>
              </a:tr>
            </a:tbl>
          </a:graphicData>
        </a:graphic>
      </p:graphicFrame>
      <p:sp>
        <p:nvSpPr>
          <p:cNvPr id="3" name="TextBox 2">
            <a:extLst>
              <a:ext uri="{FF2B5EF4-FFF2-40B4-BE49-F238E27FC236}">
                <a16:creationId xmlns:a16="http://schemas.microsoft.com/office/drawing/2014/main" id="{6CBF6892-1861-4CE5-9D55-7C4AAB637345}"/>
              </a:ext>
            </a:extLst>
          </p:cNvPr>
          <p:cNvSpPr txBox="1"/>
          <p:nvPr/>
        </p:nvSpPr>
        <p:spPr>
          <a:xfrm>
            <a:off x="1399309" y="4416743"/>
            <a:ext cx="9240982" cy="2077492"/>
          </a:xfrm>
          <a:prstGeom prst="rect">
            <a:avLst/>
          </a:prstGeom>
          <a:noFill/>
        </p:spPr>
        <p:txBody>
          <a:bodyPr wrap="square" rtlCol="0">
            <a:spAutoFit/>
          </a:bodyPr>
          <a:lstStyle/>
          <a:p>
            <a:pPr algn="ctr"/>
            <a:r>
              <a:rPr lang="en-US" sz="2400" i="1" dirty="0"/>
              <a:t>Under the guidance of</a:t>
            </a:r>
          </a:p>
          <a:p>
            <a:pPr algn="ctr"/>
            <a:r>
              <a:rPr lang="en-US" sz="2400" i="1" dirty="0"/>
              <a:t> </a:t>
            </a:r>
          </a:p>
          <a:p>
            <a:pPr algn="ctr"/>
            <a:r>
              <a:rPr lang="en-US" sz="2400" b="1" dirty="0"/>
              <a:t>Mr. Sunil Kumar</a:t>
            </a:r>
          </a:p>
          <a:p>
            <a:pPr algn="ctr"/>
            <a:r>
              <a:rPr lang="en-US" dirty="0"/>
              <a:t>Assistant Professor</a:t>
            </a:r>
          </a:p>
          <a:p>
            <a:pPr algn="ctr"/>
            <a:r>
              <a:rPr lang="en-US" dirty="0"/>
              <a:t>Department of Cybernetics</a:t>
            </a:r>
          </a:p>
          <a:p>
            <a:pPr algn="ctr"/>
            <a:r>
              <a:rPr lang="en-US" dirty="0"/>
              <a:t>School of Computer Science</a:t>
            </a:r>
          </a:p>
        </p:txBody>
      </p:sp>
    </p:spTree>
    <p:extLst>
      <p:ext uri="{BB962C8B-B14F-4D97-AF65-F5344CB8AC3E}">
        <p14:creationId xmlns:p14="http://schemas.microsoft.com/office/powerpoint/2010/main" val="87241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17829-4D55-4205-B6AE-1E0321EAD914}"/>
              </a:ext>
            </a:extLst>
          </p:cNvPr>
          <p:cNvSpPr>
            <a:spLocks noGrp="1"/>
          </p:cNvSpPr>
          <p:nvPr>
            <p:ph type="title"/>
          </p:nvPr>
        </p:nvSpPr>
        <p:spPr>
          <a:xfrm>
            <a:off x="609600" y="438442"/>
            <a:ext cx="10972800" cy="1143000"/>
          </a:xfrm>
        </p:spPr>
        <p:txBody>
          <a:bodyPr>
            <a:normAutofit fontScale="90000"/>
          </a:bodyPr>
          <a:lstStyle/>
          <a:p>
            <a:r>
              <a:rPr lang="en-US" b="1" dirty="0"/>
              <a:t>ALGORITHM</a:t>
            </a:r>
            <a:br>
              <a:rPr lang="en-US" b="1" dirty="0"/>
            </a:br>
            <a:r>
              <a:rPr lang="en-US" sz="3600" b="1" dirty="0"/>
              <a:t>SOCKET PROGRAMMING</a:t>
            </a:r>
            <a:endParaRPr lang="en-US" dirty="0"/>
          </a:p>
        </p:txBody>
      </p:sp>
      <p:sp>
        <p:nvSpPr>
          <p:cNvPr id="3" name="Content Placeholder 2">
            <a:extLst>
              <a:ext uri="{FF2B5EF4-FFF2-40B4-BE49-F238E27FC236}">
                <a16:creationId xmlns:a16="http://schemas.microsoft.com/office/drawing/2014/main" id="{567BF3EB-1529-4361-9DFA-8BC286C2C2C9}"/>
              </a:ext>
            </a:extLst>
          </p:cNvPr>
          <p:cNvSpPr>
            <a:spLocks noGrp="1"/>
          </p:cNvSpPr>
          <p:nvPr>
            <p:ph idx="1"/>
          </p:nvPr>
        </p:nvSpPr>
        <p:spPr>
          <a:xfrm>
            <a:off x="609600" y="1576967"/>
            <a:ext cx="11319164" cy="4525963"/>
          </a:xfrm>
        </p:spPr>
        <p:txBody>
          <a:bodyPr>
            <a:normAutofit/>
          </a:bodyPr>
          <a:lstStyle/>
          <a:p>
            <a:pPr marL="0" marR="0" indent="0">
              <a:lnSpc>
                <a:spcPct val="107000"/>
              </a:lnSpc>
              <a:spcBef>
                <a:spcPts val="0"/>
              </a:spcBef>
              <a:spcAft>
                <a:spcPts val="800"/>
              </a:spcAft>
              <a:buNone/>
            </a:pPr>
            <a:endParaRPr lang="en-US" sz="1800" b="1" dirty="0">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None/>
            </a:pPr>
            <a:r>
              <a:rPr lang="en-US" sz="2800" b="1" dirty="0">
                <a:effectLst/>
                <a:latin typeface="Calibri" panose="020F0502020204030204" pitchFamily="34" charset="0"/>
                <a:ea typeface="Calibri" panose="020F0502020204030204" pitchFamily="34" charset="0"/>
                <a:cs typeface="Calibri" panose="020F0502020204030204" pitchFamily="34" charset="0"/>
              </a:rPr>
              <a:t>Client Side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Start the program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Declare the variables and structures required.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 socket is created and the connect function is executed.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file is opened.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data from the file is read and sent to the server.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socket is closed.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program is stopped.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90079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9559-79C6-4EE5-938A-89F8B85F6475}"/>
              </a:ext>
            </a:extLst>
          </p:cNvPr>
          <p:cNvSpPr>
            <a:spLocks noGrp="1"/>
          </p:cNvSpPr>
          <p:nvPr>
            <p:ph type="title"/>
          </p:nvPr>
        </p:nvSpPr>
        <p:spPr/>
        <p:txBody>
          <a:bodyPr>
            <a:normAutofit fontScale="90000"/>
          </a:bodyPr>
          <a:lstStyle/>
          <a:p>
            <a:r>
              <a:rPr lang="en-US" b="1" dirty="0"/>
              <a:t>ALGORITHM</a:t>
            </a:r>
            <a:br>
              <a:rPr lang="en-US" b="1" dirty="0"/>
            </a:br>
            <a:r>
              <a:rPr lang="en-US" sz="3600" b="1" dirty="0"/>
              <a:t>SOCKET PROGRAMMING</a:t>
            </a:r>
            <a:endParaRPr lang="en-US" dirty="0"/>
          </a:p>
        </p:txBody>
      </p:sp>
      <p:sp>
        <p:nvSpPr>
          <p:cNvPr id="3" name="Content Placeholder 2">
            <a:extLst>
              <a:ext uri="{FF2B5EF4-FFF2-40B4-BE49-F238E27FC236}">
                <a16:creationId xmlns:a16="http://schemas.microsoft.com/office/drawing/2014/main" id="{F511A458-951E-492B-84C8-94A2A2E277D2}"/>
              </a:ext>
            </a:extLst>
          </p:cNvPr>
          <p:cNvSpPr>
            <a:spLocks noGrp="1"/>
          </p:cNvSpPr>
          <p:nvPr>
            <p:ph idx="1"/>
          </p:nvPr>
        </p:nvSpPr>
        <p:spPr>
          <a:xfrm>
            <a:off x="609600" y="1736294"/>
            <a:ext cx="11388436" cy="4331997"/>
          </a:xfrm>
        </p:spPr>
        <p:txBody>
          <a:bodyPr>
            <a:normAutofit/>
          </a:bodyPr>
          <a:lstStyle/>
          <a:p>
            <a:pPr marL="0" marR="0" indent="0">
              <a:lnSpc>
                <a:spcPct val="107000"/>
              </a:lnSpc>
              <a:spcBef>
                <a:spcPts val="0"/>
              </a:spcBef>
              <a:spcAft>
                <a:spcPts val="800"/>
              </a:spcAft>
              <a:buNone/>
            </a:pPr>
            <a:r>
              <a:rPr lang="en-US" sz="3300" b="1" dirty="0">
                <a:effectLst/>
                <a:latin typeface="Calibri" panose="020F0502020204030204" pitchFamily="34" charset="0"/>
                <a:ea typeface="Calibri" panose="020F0502020204030204" pitchFamily="34" charset="0"/>
                <a:cs typeface="Calibri" panose="020F0502020204030204" pitchFamily="34" charset="0"/>
              </a:rPr>
              <a:t>Server Side</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Start the program.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Declare the variables and structures required.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socket is created using the socket function.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socket is blinded to the specific port.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Start listening for the connections.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Accept the connection from the client.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Create a new file.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Receives the data from the client.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Write the data into the file.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fontAlgn="base">
              <a:lnSpc>
                <a:spcPct val="107000"/>
              </a:lnSpc>
              <a:spcBef>
                <a:spcPts val="0"/>
              </a:spcBef>
              <a:spcAft>
                <a:spcPts val="0"/>
              </a:spcAft>
              <a:buFont typeface="+mj-lt"/>
              <a:buAutoNum type="arabicPeriod"/>
              <a:tabLst>
                <a:tab pos="457200" algn="l"/>
              </a:tabLst>
            </a:pPr>
            <a:r>
              <a:rPr lang="en-US" sz="1800" spc="1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The program is stopped.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23207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E8D12-0AA5-4492-A457-D2B3D9216688}"/>
              </a:ext>
            </a:extLst>
          </p:cNvPr>
          <p:cNvSpPr>
            <a:spLocks noGrp="1"/>
          </p:cNvSpPr>
          <p:nvPr>
            <p:ph type="title"/>
          </p:nvPr>
        </p:nvSpPr>
        <p:spPr>
          <a:xfrm>
            <a:off x="762000" y="11403"/>
            <a:ext cx="10972800" cy="1143000"/>
          </a:xfrm>
        </p:spPr>
        <p:txBody>
          <a:bodyPr>
            <a:normAutofit fontScale="90000"/>
          </a:bodyPr>
          <a:lstStyle/>
          <a:p>
            <a:br>
              <a:rPr lang="en-US" sz="1800" b="1" dirty="0">
                <a:effectLst/>
                <a:latin typeface="Calibri" panose="020F0502020204030204" pitchFamily="34" charset="0"/>
                <a:ea typeface="Calibri" panose="020F0502020204030204" pitchFamily="34" charset="0"/>
                <a:cs typeface="Calibri" panose="020F0502020204030204" pitchFamily="34" charset="0"/>
              </a:rPr>
            </a:br>
            <a:br>
              <a:rPr lang="en-US" sz="1800" b="1" dirty="0">
                <a:effectLst/>
                <a:latin typeface="Calibri" panose="020F0502020204030204" pitchFamily="34" charset="0"/>
                <a:ea typeface="Calibri" panose="020F0502020204030204" pitchFamily="34" charset="0"/>
                <a:cs typeface="Calibri" panose="020F0502020204030204" pitchFamily="34" charset="0"/>
              </a:rPr>
            </a:br>
            <a:r>
              <a:rPr lang="en-US" b="1" dirty="0">
                <a:effectLst/>
                <a:latin typeface="Calibri" panose="020F0502020204030204" pitchFamily="34" charset="0"/>
                <a:ea typeface="Calibri" panose="020F0502020204030204" pitchFamily="34" charset="0"/>
                <a:cs typeface="Calibri" panose="020F0502020204030204" pitchFamily="34" charset="0"/>
              </a:rPr>
              <a:t>HUFFMAN CODING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4DFE2A8C-8548-4C88-8D24-AEE64C6EA0B1}"/>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48680"/>
          <a:stretch/>
        </p:blipFill>
        <p:spPr bwMode="auto">
          <a:xfrm>
            <a:off x="1580185" y="578372"/>
            <a:ext cx="3587560" cy="5919409"/>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F16CB67-83BF-4AFF-B9FF-604D473C0E8F}"/>
              </a:ext>
            </a:extLst>
          </p:cNvPr>
          <p:cNvPicPr/>
          <p:nvPr/>
        </p:nvPicPr>
        <p:blipFill rotWithShape="1">
          <a:blip r:embed="rId2">
            <a:extLst>
              <a:ext uri="{28A0092B-C50C-407E-A947-70E740481C1C}">
                <a14:useLocalDpi xmlns:a14="http://schemas.microsoft.com/office/drawing/2010/main" val="0"/>
              </a:ext>
            </a:extLst>
          </a:blip>
          <a:srcRect l="52346" t="-955"/>
          <a:stretch/>
        </p:blipFill>
        <p:spPr bwMode="auto">
          <a:xfrm>
            <a:off x="7592291" y="457201"/>
            <a:ext cx="3462148" cy="64977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2627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3B3-6179-40D7-AFF1-9B9399E4B394}"/>
              </a:ext>
            </a:extLst>
          </p:cNvPr>
          <p:cNvSpPr>
            <a:spLocks noGrp="1"/>
          </p:cNvSpPr>
          <p:nvPr>
            <p:ph type="title"/>
          </p:nvPr>
        </p:nvSpPr>
        <p:spPr>
          <a:xfrm>
            <a:off x="762000" y="11403"/>
            <a:ext cx="10972800" cy="1143000"/>
          </a:xfrm>
        </p:spPr>
        <p:txBody>
          <a:bodyPr>
            <a:normAutofit/>
          </a:bodyPr>
          <a:lstStyle/>
          <a:p>
            <a:r>
              <a:rPr lang="en-US" sz="4000" b="1" dirty="0">
                <a:latin typeface="Calibri" panose="020F0502020204030204" pitchFamily="34" charset="0"/>
                <a:cs typeface="Calibri" panose="020F0502020204030204" pitchFamily="34" charset="0"/>
              </a:rPr>
              <a:t>SOCKET PROGRAMMING</a:t>
            </a:r>
            <a:endParaRPr lang="en-US" sz="8000" dirty="0"/>
          </a:p>
        </p:txBody>
      </p:sp>
      <p:pic>
        <p:nvPicPr>
          <p:cNvPr id="5" name="Picture 4" descr="Diagram&#10;&#10;Description automatically generated">
            <a:extLst>
              <a:ext uri="{FF2B5EF4-FFF2-40B4-BE49-F238E27FC236}">
                <a16:creationId xmlns:a16="http://schemas.microsoft.com/office/drawing/2014/main" id="{9BACC794-D515-41E4-B422-62D184D45D31}"/>
              </a:ext>
            </a:extLst>
          </p:cNvPr>
          <p:cNvPicPr>
            <a:picLocks noChangeAspect="1"/>
          </p:cNvPicPr>
          <p:nvPr/>
        </p:nvPicPr>
        <p:blipFill>
          <a:blip r:embed="rId2"/>
          <a:stretch>
            <a:fillRect/>
          </a:stretch>
        </p:blipFill>
        <p:spPr>
          <a:xfrm>
            <a:off x="3738562" y="924071"/>
            <a:ext cx="5019676" cy="5688966"/>
          </a:xfrm>
          <a:prstGeom prst="rect">
            <a:avLst/>
          </a:prstGeom>
        </p:spPr>
      </p:pic>
    </p:spTree>
    <p:extLst>
      <p:ext uri="{BB962C8B-B14F-4D97-AF65-F5344CB8AC3E}">
        <p14:creationId xmlns:p14="http://schemas.microsoft.com/office/powerpoint/2010/main" val="3311739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BD8F-6FD3-4FDA-8F99-9080E8D2CB98}"/>
              </a:ext>
            </a:extLst>
          </p:cNvPr>
          <p:cNvSpPr>
            <a:spLocks noGrp="1"/>
          </p:cNvSpPr>
          <p:nvPr>
            <p:ph type="title"/>
          </p:nvPr>
        </p:nvSpPr>
        <p:spPr/>
        <p:txBody>
          <a:bodyPr/>
          <a:lstStyle/>
          <a:p>
            <a:r>
              <a:rPr lang="en-US" b="1" dirty="0"/>
              <a:t>IMPLEMENTATION</a:t>
            </a:r>
          </a:p>
        </p:txBody>
      </p:sp>
      <p:sp>
        <p:nvSpPr>
          <p:cNvPr id="3" name="Content Placeholder 2">
            <a:extLst>
              <a:ext uri="{FF2B5EF4-FFF2-40B4-BE49-F238E27FC236}">
                <a16:creationId xmlns:a16="http://schemas.microsoft.com/office/drawing/2014/main" id="{F28CDCE1-4457-47FC-97BD-430D9EA0809C}"/>
              </a:ext>
            </a:extLst>
          </p:cNvPr>
          <p:cNvSpPr>
            <a:spLocks noGrp="1"/>
          </p:cNvSpPr>
          <p:nvPr>
            <p:ph idx="1"/>
          </p:nvPr>
        </p:nvSpPr>
        <p:spPr>
          <a:xfrm>
            <a:off x="4294909" y="5882655"/>
            <a:ext cx="3906982" cy="519544"/>
          </a:xfrm>
        </p:spPr>
        <p:txBody>
          <a:bodyPr>
            <a:normAutofit fontScale="92500" lnSpcReduction="10000"/>
          </a:bodyPr>
          <a:lstStyle/>
          <a:p>
            <a:pPr marL="0" indent="0">
              <a:buNone/>
            </a:pPr>
            <a:r>
              <a:rPr lang="en-US" dirty="0"/>
              <a:t>Code and Input Image</a:t>
            </a:r>
          </a:p>
        </p:txBody>
      </p:sp>
      <p:pic>
        <p:nvPicPr>
          <p:cNvPr id="7" name="Picture 6" descr="A screenshot of a computer screen&#10;&#10;Description automatically generated">
            <a:extLst>
              <a:ext uri="{FF2B5EF4-FFF2-40B4-BE49-F238E27FC236}">
                <a16:creationId xmlns:a16="http://schemas.microsoft.com/office/drawing/2014/main" id="{D5B18D8E-EADA-4C81-844C-5ADC3CE7137B}"/>
              </a:ext>
            </a:extLst>
          </p:cNvPr>
          <p:cNvPicPr>
            <a:picLocks noChangeAspect="1"/>
          </p:cNvPicPr>
          <p:nvPr/>
        </p:nvPicPr>
        <p:blipFill rotWithShape="1">
          <a:blip r:embed="rId2"/>
          <a:srcRect l="20882" t="10267" r="20650" b="12046"/>
          <a:stretch/>
        </p:blipFill>
        <p:spPr>
          <a:xfrm>
            <a:off x="3519054" y="1576966"/>
            <a:ext cx="5458691" cy="4077768"/>
          </a:xfrm>
          <a:prstGeom prst="rect">
            <a:avLst/>
          </a:prstGeom>
        </p:spPr>
      </p:pic>
    </p:spTree>
    <p:extLst>
      <p:ext uri="{BB962C8B-B14F-4D97-AF65-F5344CB8AC3E}">
        <p14:creationId xmlns:p14="http://schemas.microsoft.com/office/powerpoint/2010/main" val="2562557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8E0F7-75BD-499A-96EA-9A2B61138D2A}"/>
              </a:ext>
            </a:extLst>
          </p:cNvPr>
          <p:cNvSpPr>
            <a:spLocks noGrp="1"/>
          </p:cNvSpPr>
          <p:nvPr>
            <p:ph type="title"/>
          </p:nvPr>
        </p:nvSpPr>
        <p:spPr/>
        <p:txBody>
          <a:bodyPr/>
          <a:lstStyle/>
          <a:p>
            <a:r>
              <a:rPr lang="en-US" b="1" dirty="0"/>
              <a:t>IMPLEMENTATION</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60B2798B-F371-4CB0-9EB7-21EF6288978A}"/>
              </a:ext>
            </a:extLst>
          </p:cNvPr>
          <p:cNvPicPr>
            <a:picLocks noGrp="1" noChangeAspect="1"/>
          </p:cNvPicPr>
          <p:nvPr>
            <p:ph idx="1"/>
          </p:nvPr>
        </p:nvPicPr>
        <p:blipFill rotWithShape="1">
          <a:blip r:embed="rId2"/>
          <a:srcRect l="20742" t="10561" r="20742" b="12298"/>
          <a:stretch/>
        </p:blipFill>
        <p:spPr>
          <a:xfrm>
            <a:off x="3553690" y="1911927"/>
            <a:ext cx="5389419" cy="3994509"/>
          </a:xfrm>
        </p:spPr>
      </p:pic>
    </p:spTree>
    <p:extLst>
      <p:ext uri="{BB962C8B-B14F-4D97-AF65-F5344CB8AC3E}">
        <p14:creationId xmlns:p14="http://schemas.microsoft.com/office/powerpoint/2010/main" val="1593396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EBC7-4C66-47EA-B669-231DEE3BCBA7}"/>
              </a:ext>
            </a:extLst>
          </p:cNvPr>
          <p:cNvSpPr>
            <a:spLocks noGrp="1"/>
          </p:cNvSpPr>
          <p:nvPr>
            <p:ph type="title"/>
          </p:nvPr>
        </p:nvSpPr>
        <p:spPr/>
        <p:txBody>
          <a:bodyPr/>
          <a:lstStyle/>
          <a:p>
            <a:r>
              <a:rPr lang="en-US" b="1" dirty="0"/>
              <a:t>IMPLEMENTATION</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E1E91205-29B8-4952-8C38-C0D0BE34E8CC}"/>
              </a:ext>
            </a:extLst>
          </p:cNvPr>
          <p:cNvPicPr>
            <a:picLocks noGrp="1" noChangeAspect="1"/>
          </p:cNvPicPr>
          <p:nvPr>
            <p:ph idx="1"/>
          </p:nvPr>
        </p:nvPicPr>
        <p:blipFill rotWithShape="1">
          <a:blip r:embed="rId2"/>
          <a:srcRect l="20742" t="10867" r="20570" b="11687"/>
          <a:stretch/>
        </p:blipFill>
        <p:spPr>
          <a:xfrm>
            <a:off x="3408217" y="1939636"/>
            <a:ext cx="5680365" cy="4214463"/>
          </a:xfrm>
        </p:spPr>
      </p:pic>
    </p:spTree>
    <p:extLst>
      <p:ext uri="{BB962C8B-B14F-4D97-AF65-F5344CB8AC3E}">
        <p14:creationId xmlns:p14="http://schemas.microsoft.com/office/powerpoint/2010/main" val="2746490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31C6-AB7A-4925-B4A8-E7D69D2C1BD2}"/>
              </a:ext>
            </a:extLst>
          </p:cNvPr>
          <p:cNvSpPr>
            <a:spLocks noGrp="1"/>
          </p:cNvSpPr>
          <p:nvPr>
            <p:ph type="title"/>
          </p:nvPr>
        </p:nvSpPr>
        <p:spPr/>
        <p:txBody>
          <a:bodyPr/>
          <a:lstStyle/>
          <a:p>
            <a:r>
              <a:rPr lang="en-US" b="1" dirty="0"/>
              <a:t>IMPLEMENTATION</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95B80787-4168-4873-87C1-F6D6396F0402}"/>
              </a:ext>
            </a:extLst>
          </p:cNvPr>
          <p:cNvPicPr>
            <a:picLocks noGrp="1" noChangeAspect="1"/>
          </p:cNvPicPr>
          <p:nvPr>
            <p:ph idx="1"/>
          </p:nvPr>
        </p:nvPicPr>
        <p:blipFill rotWithShape="1">
          <a:blip r:embed="rId2"/>
          <a:srcRect l="20570" t="10867" r="20915" b="11380"/>
          <a:stretch/>
        </p:blipFill>
        <p:spPr>
          <a:xfrm>
            <a:off x="3525982" y="1848278"/>
            <a:ext cx="5444836" cy="4067614"/>
          </a:xfrm>
        </p:spPr>
      </p:pic>
    </p:spTree>
    <p:extLst>
      <p:ext uri="{BB962C8B-B14F-4D97-AF65-F5344CB8AC3E}">
        <p14:creationId xmlns:p14="http://schemas.microsoft.com/office/powerpoint/2010/main" val="3473633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0498-0AE9-4375-A51D-83A6807ED431}"/>
              </a:ext>
            </a:extLst>
          </p:cNvPr>
          <p:cNvSpPr>
            <a:spLocks noGrp="1"/>
          </p:cNvSpPr>
          <p:nvPr>
            <p:ph type="title"/>
          </p:nvPr>
        </p:nvSpPr>
        <p:spPr>
          <a:xfrm>
            <a:off x="762000" y="327603"/>
            <a:ext cx="10972800" cy="1143000"/>
          </a:xfrm>
        </p:spPr>
        <p:txBody>
          <a:bodyPr/>
          <a:lstStyle/>
          <a:p>
            <a:r>
              <a:rPr lang="en-US" b="1" dirty="0"/>
              <a:t>IMPLEMENTATION</a:t>
            </a:r>
            <a:endParaRPr lang="en-US" dirty="0"/>
          </a:p>
        </p:txBody>
      </p:sp>
      <p:sp>
        <p:nvSpPr>
          <p:cNvPr id="3" name="Content Placeholder 2">
            <a:extLst>
              <a:ext uri="{FF2B5EF4-FFF2-40B4-BE49-F238E27FC236}">
                <a16:creationId xmlns:a16="http://schemas.microsoft.com/office/drawing/2014/main" id="{E9D39D35-5048-424B-91E0-B4F9D95DFF39}"/>
              </a:ext>
            </a:extLst>
          </p:cNvPr>
          <p:cNvSpPr>
            <a:spLocks noGrp="1"/>
          </p:cNvSpPr>
          <p:nvPr>
            <p:ph idx="1"/>
          </p:nvPr>
        </p:nvSpPr>
        <p:spPr>
          <a:xfrm>
            <a:off x="4682836" y="5897565"/>
            <a:ext cx="2826327" cy="671944"/>
          </a:xfrm>
        </p:spPr>
        <p:txBody>
          <a:bodyPr/>
          <a:lstStyle/>
          <a:p>
            <a:pPr marL="0" indent="0">
              <a:buNone/>
            </a:pPr>
            <a:r>
              <a:rPr lang="en-US" dirty="0"/>
              <a:t>Encoded Image</a:t>
            </a:r>
          </a:p>
        </p:txBody>
      </p:sp>
      <p:pic>
        <p:nvPicPr>
          <p:cNvPr id="5" name="Picture 4" descr="A screenshot of a computer&#10;&#10;Description automatically generated">
            <a:extLst>
              <a:ext uri="{FF2B5EF4-FFF2-40B4-BE49-F238E27FC236}">
                <a16:creationId xmlns:a16="http://schemas.microsoft.com/office/drawing/2014/main" id="{81E0C753-6090-46C3-9F05-E5CF5C609560}"/>
              </a:ext>
            </a:extLst>
          </p:cNvPr>
          <p:cNvPicPr>
            <a:picLocks noChangeAspect="1"/>
          </p:cNvPicPr>
          <p:nvPr/>
        </p:nvPicPr>
        <p:blipFill rotWithShape="1">
          <a:blip r:embed="rId2"/>
          <a:srcRect l="20795" t="10284" r="20454" b="11092"/>
          <a:stretch/>
        </p:blipFill>
        <p:spPr>
          <a:xfrm>
            <a:off x="3248515" y="1591304"/>
            <a:ext cx="5694968" cy="4284995"/>
          </a:xfrm>
          <a:prstGeom prst="rect">
            <a:avLst/>
          </a:prstGeom>
        </p:spPr>
      </p:pic>
    </p:spTree>
    <p:extLst>
      <p:ext uri="{BB962C8B-B14F-4D97-AF65-F5344CB8AC3E}">
        <p14:creationId xmlns:p14="http://schemas.microsoft.com/office/powerpoint/2010/main" val="3675183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398E-557B-4303-AFFD-B0ACD4AEF5A8}"/>
              </a:ext>
            </a:extLst>
          </p:cNvPr>
          <p:cNvSpPr>
            <a:spLocks noGrp="1"/>
          </p:cNvSpPr>
          <p:nvPr>
            <p:ph type="title"/>
          </p:nvPr>
        </p:nvSpPr>
        <p:spPr>
          <a:xfrm>
            <a:off x="762000" y="246930"/>
            <a:ext cx="10972800" cy="1143000"/>
          </a:xfrm>
        </p:spPr>
        <p:txBody>
          <a:bodyPr/>
          <a:lstStyle/>
          <a:p>
            <a:r>
              <a:rPr lang="en-US" b="1" dirty="0"/>
              <a:t>IMPLEMENTATION</a:t>
            </a:r>
            <a:endParaRPr lang="en-US" dirty="0"/>
          </a:p>
        </p:txBody>
      </p:sp>
      <p:pic>
        <p:nvPicPr>
          <p:cNvPr id="4" name="Picture 3">
            <a:extLst>
              <a:ext uri="{FF2B5EF4-FFF2-40B4-BE49-F238E27FC236}">
                <a16:creationId xmlns:a16="http://schemas.microsoft.com/office/drawing/2014/main" id="{5240E563-29F0-4C0B-AAE5-3BBA77AE94A9}"/>
              </a:ext>
            </a:extLst>
          </p:cNvPr>
          <p:cNvPicPr/>
          <p:nvPr/>
        </p:nvPicPr>
        <p:blipFill rotWithShape="1">
          <a:blip r:embed="rId2">
            <a:extLst>
              <a:ext uri="{28A0092B-C50C-407E-A947-70E740481C1C}">
                <a14:useLocalDpi xmlns:a14="http://schemas.microsoft.com/office/drawing/2010/main" val="0"/>
              </a:ext>
            </a:extLst>
          </a:blip>
          <a:srcRect l="1" t="-1" r="40916" b="31895"/>
          <a:stretch/>
        </p:blipFill>
        <p:spPr bwMode="auto">
          <a:xfrm>
            <a:off x="2527516" y="1389930"/>
            <a:ext cx="7136967" cy="4633249"/>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C774AB43-AC0E-4703-9BB6-3D46D4FA14CD}"/>
              </a:ext>
            </a:extLst>
          </p:cNvPr>
          <p:cNvSpPr txBox="1"/>
          <p:nvPr/>
        </p:nvSpPr>
        <p:spPr>
          <a:xfrm>
            <a:off x="5669844" y="6054095"/>
            <a:ext cx="1157112" cy="461665"/>
          </a:xfrm>
          <a:prstGeom prst="rect">
            <a:avLst/>
          </a:prstGeom>
          <a:noFill/>
        </p:spPr>
        <p:txBody>
          <a:bodyPr wrap="none" rtlCol="0">
            <a:spAutoFit/>
          </a:bodyPr>
          <a:lstStyle/>
          <a:p>
            <a:r>
              <a:rPr lang="en-US" sz="2400" b="1" dirty="0"/>
              <a:t>SERVER</a:t>
            </a:r>
          </a:p>
        </p:txBody>
      </p:sp>
    </p:spTree>
    <p:extLst>
      <p:ext uri="{BB962C8B-B14F-4D97-AF65-F5344CB8AC3E}">
        <p14:creationId xmlns:p14="http://schemas.microsoft.com/office/powerpoint/2010/main" val="2167912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E7FE-0DD8-4473-9C64-CEF0B50FF5E3}"/>
              </a:ext>
            </a:extLst>
          </p:cNvPr>
          <p:cNvSpPr>
            <a:spLocks noGrp="1"/>
          </p:cNvSpPr>
          <p:nvPr>
            <p:ph type="title"/>
          </p:nvPr>
        </p:nvSpPr>
        <p:spPr/>
        <p:txBody>
          <a:bodyPr/>
          <a:lstStyle/>
          <a:p>
            <a:r>
              <a:rPr lang="en-US" b="1" dirty="0"/>
              <a:t>ABSTRACT</a:t>
            </a:r>
          </a:p>
        </p:txBody>
      </p:sp>
      <p:sp>
        <p:nvSpPr>
          <p:cNvPr id="3" name="Content Placeholder 2">
            <a:extLst>
              <a:ext uri="{FF2B5EF4-FFF2-40B4-BE49-F238E27FC236}">
                <a16:creationId xmlns:a16="http://schemas.microsoft.com/office/drawing/2014/main" id="{E69C13E0-5512-41ED-A627-949FF3264970}"/>
              </a:ext>
            </a:extLst>
          </p:cNvPr>
          <p:cNvSpPr>
            <a:spLocks noGrp="1"/>
          </p:cNvSpPr>
          <p:nvPr>
            <p:ph idx="1"/>
          </p:nvPr>
        </p:nvSpPr>
        <p:spPr>
          <a:xfrm>
            <a:off x="762000" y="1940705"/>
            <a:ext cx="10972800" cy="4525963"/>
          </a:xfrm>
        </p:spPr>
        <p:txBody>
          <a:bodyPr>
            <a:normAutofit/>
          </a:bodyPr>
          <a:lstStyle/>
          <a:p>
            <a:pPr marL="0" marR="0" indent="0" algn="just">
              <a:lnSpc>
                <a:spcPct val="107000"/>
              </a:lnSpc>
              <a:spcBef>
                <a:spcPts val="1200"/>
              </a:spcBef>
              <a:spcAft>
                <a:spcPts val="800"/>
              </a:spcAft>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Image Compression is the utilization of information pressure on advanced pictures. The field of image compression has seen an unmistakable movement since Discrete Wavelet Transform turned out to be broadly perceived. Its applications can be stretched out to numerous branches of designing.</a:t>
            </a:r>
          </a:p>
          <a:p>
            <a:pPr marL="0" indent="0" algn="just">
              <a:lnSpc>
                <a:spcPct val="107000"/>
              </a:lnSpc>
              <a:spcBef>
                <a:spcPts val="1200"/>
              </a:spcBef>
              <a:spcAft>
                <a:spcPts val="800"/>
              </a:spcAft>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design of schemes capable of dealing with static and dynamic volume datasets has been an important challenge for researchers due to the need for the reduction of information transmitted.</a:t>
            </a:r>
            <a:r>
              <a:rPr lang="en-US" sz="2000" dirty="0">
                <a:effectLst/>
                <a:latin typeface="Calibri" panose="020F0502020204030204" pitchFamily="34" charset="0"/>
                <a:ea typeface="Calibri" panose="020F0502020204030204" pitchFamily="34" charset="0"/>
                <a:cs typeface="Calibri" panose="020F0502020204030204" pitchFamily="34"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Thus, compression techniques designed to facilitate such systems are a particular focus. The ever-increasing complexity and widespread use of volume data in interdisciplinary fields, as well as the opportunities afforded by continuing advances in computational power of mobile devices are strong motivations. In particular, the client-server has particular significance to medical imaging due to the practical advantages and increased likelihood of use, of portable low-spec clients in lab and clinical settings.</a:t>
            </a:r>
          </a:p>
          <a:p>
            <a:pPr marL="0" marR="0" indent="0" algn="just">
              <a:lnSpc>
                <a:spcPct val="107000"/>
              </a:lnSpc>
              <a:spcBef>
                <a:spcPts val="120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2979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2352F-5500-4EE0-8BB2-835116DE0979}"/>
              </a:ext>
            </a:extLst>
          </p:cNvPr>
          <p:cNvSpPr>
            <a:spLocks noGrp="1"/>
          </p:cNvSpPr>
          <p:nvPr>
            <p:ph type="title"/>
          </p:nvPr>
        </p:nvSpPr>
        <p:spPr>
          <a:xfrm>
            <a:off x="715801" y="242456"/>
            <a:ext cx="10972800" cy="1143000"/>
          </a:xfrm>
        </p:spPr>
        <p:txBody>
          <a:bodyPr/>
          <a:lstStyle/>
          <a:p>
            <a:r>
              <a:rPr lang="en-US" b="1" dirty="0"/>
              <a:t>IMPLEMENTATION</a:t>
            </a:r>
            <a:endParaRPr lang="en-US" dirty="0"/>
          </a:p>
        </p:txBody>
      </p:sp>
      <p:pic>
        <p:nvPicPr>
          <p:cNvPr id="4" name="Picture 3">
            <a:extLst>
              <a:ext uri="{FF2B5EF4-FFF2-40B4-BE49-F238E27FC236}">
                <a16:creationId xmlns:a16="http://schemas.microsoft.com/office/drawing/2014/main" id="{D273720A-9EE8-4392-A4FE-55E85FAD1C38}"/>
              </a:ext>
            </a:extLst>
          </p:cNvPr>
          <p:cNvPicPr/>
          <p:nvPr/>
        </p:nvPicPr>
        <p:blipFill rotWithShape="1">
          <a:blip r:embed="rId2">
            <a:extLst>
              <a:ext uri="{28A0092B-C50C-407E-A947-70E740481C1C}">
                <a14:useLocalDpi xmlns:a14="http://schemas.microsoft.com/office/drawing/2010/main" val="0"/>
              </a:ext>
            </a:extLst>
          </a:blip>
          <a:srcRect r="39530" b="39162"/>
          <a:stretch/>
        </p:blipFill>
        <p:spPr bwMode="auto">
          <a:xfrm>
            <a:off x="2519088" y="1368137"/>
            <a:ext cx="7153824" cy="4685958"/>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DB1542F1-397D-4E4F-B95A-06E2A0FBD3E3}"/>
              </a:ext>
            </a:extLst>
          </p:cNvPr>
          <p:cNvSpPr txBox="1"/>
          <p:nvPr/>
        </p:nvSpPr>
        <p:spPr>
          <a:xfrm>
            <a:off x="5669844" y="6054095"/>
            <a:ext cx="1064715" cy="461665"/>
          </a:xfrm>
          <a:prstGeom prst="rect">
            <a:avLst/>
          </a:prstGeom>
          <a:noFill/>
        </p:spPr>
        <p:txBody>
          <a:bodyPr wrap="none" rtlCol="0">
            <a:spAutoFit/>
          </a:bodyPr>
          <a:lstStyle/>
          <a:p>
            <a:r>
              <a:rPr lang="en-US" sz="2400" b="1" dirty="0"/>
              <a:t>CLIENT</a:t>
            </a:r>
          </a:p>
        </p:txBody>
      </p:sp>
    </p:spTree>
    <p:extLst>
      <p:ext uri="{BB962C8B-B14F-4D97-AF65-F5344CB8AC3E}">
        <p14:creationId xmlns:p14="http://schemas.microsoft.com/office/powerpoint/2010/main" val="1816167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5D09-298D-49CF-BB05-6CC0BCE6EDE4}"/>
              </a:ext>
            </a:extLst>
          </p:cNvPr>
          <p:cNvSpPr>
            <a:spLocks noGrp="1"/>
          </p:cNvSpPr>
          <p:nvPr>
            <p:ph type="title"/>
          </p:nvPr>
        </p:nvSpPr>
        <p:spPr>
          <a:xfrm>
            <a:off x="609599" y="452296"/>
            <a:ext cx="10972800" cy="1143000"/>
          </a:xfrm>
        </p:spPr>
        <p:txBody>
          <a:bodyPr/>
          <a:lstStyle/>
          <a:p>
            <a:r>
              <a:rPr lang="en-US" b="1" dirty="0"/>
              <a:t>IMPLEMENTATION</a:t>
            </a:r>
            <a:endParaRPr lang="en-US" dirty="0"/>
          </a:p>
        </p:txBody>
      </p:sp>
      <p:pic>
        <p:nvPicPr>
          <p:cNvPr id="4" name="Content Placeholder 3">
            <a:extLst>
              <a:ext uri="{FF2B5EF4-FFF2-40B4-BE49-F238E27FC236}">
                <a16:creationId xmlns:a16="http://schemas.microsoft.com/office/drawing/2014/main" id="{0C9B7F43-55AB-47E7-BE17-7043CE41A8E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42364" b="52161"/>
          <a:stretch/>
        </p:blipFill>
        <p:spPr bwMode="auto">
          <a:xfrm>
            <a:off x="2309563" y="1635518"/>
            <a:ext cx="7572873" cy="35869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3296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8DD3-E6AA-4D2D-B1B9-6C595B46291C}"/>
              </a:ext>
            </a:extLst>
          </p:cNvPr>
          <p:cNvSpPr>
            <a:spLocks noGrp="1"/>
          </p:cNvSpPr>
          <p:nvPr>
            <p:ph type="title"/>
          </p:nvPr>
        </p:nvSpPr>
        <p:spPr/>
        <p:txBody>
          <a:bodyPr/>
          <a:lstStyle/>
          <a:p>
            <a:r>
              <a:rPr lang="en-US" b="1" dirty="0"/>
              <a:t>IMPLEMENTATION</a:t>
            </a:r>
            <a:endParaRPr lang="en-US" dirty="0"/>
          </a:p>
        </p:txBody>
      </p:sp>
      <p:pic>
        <p:nvPicPr>
          <p:cNvPr id="4" name="Picture 3">
            <a:extLst>
              <a:ext uri="{FF2B5EF4-FFF2-40B4-BE49-F238E27FC236}">
                <a16:creationId xmlns:a16="http://schemas.microsoft.com/office/drawing/2014/main" id="{0B555C73-DC22-4C4C-9D1F-6EC40FCB3E00}"/>
              </a:ext>
            </a:extLst>
          </p:cNvPr>
          <p:cNvPicPr/>
          <p:nvPr/>
        </p:nvPicPr>
        <p:blipFill rotWithShape="1">
          <a:blip r:embed="rId2">
            <a:extLst>
              <a:ext uri="{28A0092B-C50C-407E-A947-70E740481C1C}">
                <a14:useLocalDpi xmlns:a14="http://schemas.microsoft.com/office/drawing/2010/main" val="0"/>
              </a:ext>
            </a:extLst>
          </a:blip>
          <a:srcRect r="41387" b="59803"/>
          <a:stretch/>
        </p:blipFill>
        <p:spPr bwMode="auto">
          <a:xfrm>
            <a:off x="2100645" y="1570039"/>
            <a:ext cx="7990710" cy="3569997"/>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5EF92AD-90EF-4B14-BD30-BEFFD4A6D686}"/>
              </a:ext>
            </a:extLst>
          </p:cNvPr>
          <p:cNvSpPr txBox="1"/>
          <p:nvPr/>
        </p:nvSpPr>
        <p:spPr>
          <a:xfrm>
            <a:off x="5248607" y="5721586"/>
            <a:ext cx="1999586" cy="461665"/>
          </a:xfrm>
          <a:prstGeom prst="rect">
            <a:avLst/>
          </a:prstGeom>
          <a:noFill/>
        </p:spPr>
        <p:txBody>
          <a:bodyPr wrap="none" rtlCol="0">
            <a:spAutoFit/>
          </a:bodyPr>
          <a:lstStyle/>
          <a:p>
            <a:r>
              <a:rPr lang="en-US" sz="2400" b="1" dirty="0"/>
              <a:t>RECEIVED FILE</a:t>
            </a:r>
          </a:p>
        </p:txBody>
      </p:sp>
    </p:spTree>
    <p:extLst>
      <p:ext uri="{BB962C8B-B14F-4D97-AF65-F5344CB8AC3E}">
        <p14:creationId xmlns:p14="http://schemas.microsoft.com/office/powerpoint/2010/main" val="3025838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E9F0-45C1-4D2D-B922-778917F573C9}"/>
              </a:ext>
            </a:extLst>
          </p:cNvPr>
          <p:cNvSpPr>
            <a:spLocks noGrp="1"/>
          </p:cNvSpPr>
          <p:nvPr>
            <p:ph type="title"/>
          </p:nvPr>
        </p:nvSpPr>
        <p:spPr/>
        <p:txBody>
          <a:bodyPr>
            <a:normAutofit fontScale="90000"/>
          </a:bodyPr>
          <a:lstStyle/>
          <a:p>
            <a:br>
              <a:rPr lang="en-US" sz="1800" b="1" dirty="0">
                <a:effectLst/>
                <a:latin typeface="Calibri" panose="020F0502020204030204" pitchFamily="34" charset="0"/>
                <a:ea typeface="Calibri" panose="020F0502020204030204" pitchFamily="34" charset="0"/>
                <a:cs typeface="Calibri" panose="020F0502020204030204" pitchFamily="34" charset="0"/>
              </a:rPr>
            </a:br>
            <a:br>
              <a:rPr lang="en-US" sz="1800" b="1" dirty="0">
                <a:effectLst/>
                <a:latin typeface="Calibri" panose="020F0502020204030204" pitchFamily="34" charset="0"/>
                <a:ea typeface="Calibri" panose="020F0502020204030204" pitchFamily="34" charset="0"/>
                <a:cs typeface="Calibri" panose="020F0502020204030204" pitchFamily="34" charset="0"/>
              </a:rPr>
            </a:br>
            <a:r>
              <a:rPr lang="en-US" sz="4900" b="1" dirty="0">
                <a:effectLst/>
                <a:latin typeface="Calibri" panose="020F0502020204030204" pitchFamily="34" charset="0"/>
                <a:ea typeface="Calibri" panose="020F0502020204030204" pitchFamily="34" charset="0"/>
                <a:cs typeface="Calibri" panose="020F0502020204030204" pitchFamily="34" charset="0"/>
              </a:rPr>
              <a:t>SYSTEM REQUIREMENTS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413CA137-835F-4ED7-868C-64B0DF9B603F}"/>
              </a:ext>
            </a:extLst>
          </p:cNvPr>
          <p:cNvSpPr>
            <a:spLocks noGrp="1"/>
          </p:cNvSpPr>
          <p:nvPr>
            <p:ph idx="1"/>
          </p:nvPr>
        </p:nvSpPr>
        <p:spPr>
          <a:xfrm>
            <a:off x="893618" y="1570039"/>
            <a:ext cx="10404764" cy="4525963"/>
          </a:xfrm>
        </p:spPr>
        <p:txBody>
          <a:bodyPr/>
          <a:lstStyle/>
          <a:p>
            <a:pPr marL="0" marR="0" indent="0">
              <a:lnSpc>
                <a:spcPct val="107000"/>
              </a:lnSpc>
              <a:spcBef>
                <a:spcPts val="1200"/>
              </a:spcBef>
              <a:spcAft>
                <a:spcPts val="800"/>
              </a:spcAft>
              <a:buNone/>
              <a:tabLst>
                <a:tab pos="4381500" algn="l"/>
              </a:tabLst>
            </a:pPr>
            <a:r>
              <a:rPr lang="en-US" sz="2800" b="1" dirty="0">
                <a:effectLst/>
                <a:latin typeface="Calibri" panose="020F0502020204030204" pitchFamily="34" charset="0"/>
                <a:ea typeface="Calibri" panose="020F0502020204030204" pitchFamily="34" charset="0"/>
                <a:cs typeface="Calibri" panose="020F0502020204030204" pitchFamily="34" charset="0"/>
              </a:rPr>
              <a:t>HARDWARE: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41" lvl="1" indent="-342900">
              <a:lnSpc>
                <a:spcPct val="107000"/>
              </a:lnSpc>
              <a:spcBef>
                <a:spcPts val="1200"/>
              </a:spcBef>
              <a:buFont typeface="Symbol" panose="05050102010706020507" pitchFamily="18" charset="2"/>
              <a:buChar char=""/>
              <a:tabLst>
                <a:tab pos="43815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64-bit processor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41" lvl="1" indent="-342900">
              <a:lnSpc>
                <a:spcPct val="107000"/>
              </a:lnSpc>
              <a:spcBef>
                <a:spcPts val="1200"/>
              </a:spcBef>
              <a:buFont typeface="Symbol" panose="05050102010706020507" pitchFamily="18" charset="2"/>
              <a:buChar char=""/>
              <a:tabLst>
                <a:tab pos="43815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Minimum 4GB RAM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41" lvl="1" indent="-342900">
              <a:lnSpc>
                <a:spcPct val="107000"/>
              </a:lnSpc>
              <a:spcBef>
                <a:spcPts val="1200"/>
              </a:spcBef>
              <a:buFont typeface="Symbol" panose="05050102010706020507" pitchFamily="18" charset="2"/>
              <a:buChar char=""/>
              <a:tabLst>
                <a:tab pos="43815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Processor: Intel Core i5-3230 CPU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41" lvl="1" indent="-342900">
              <a:lnSpc>
                <a:spcPct val="107000"/>
              </a:lnSpc>
              <a:spcBef>
                <a:spcPts val="1200"/>
              </a:spcBef>
              <a:spcAft>
                <a:spcPts val="800"/>
              </a:spcAft>
              <a:buFont typeface="Symbol" panose="05050102010706020507" pitchFamily="18" charset="2"/>
              <a:buChar char=""/>
              <a:tabLst>
                <a:tab pos="43815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Processor Speed: 2.60 GHz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1200"/>
              </a:spcBef>
              <a:spcAft>
                <a:spcPts val="800"/>
              </a:spcAft>
              <a:buNone/>
              <a:tabLst>
                <a:tab pos="4381500" algn="l"/>
              </a:tabLst>
            </a:pPr>
            <a:r>
              <a:rPr lang="en-US" sz="2800" b="1" dirty="0">
                <a:effectLst/>
                <a:latin typeface="Calibri" panose="020F0502020204030204" pitchFamily="34" charset="0"/>
                <a:ea typeface="Calibri" panose="020F0502020204030204" pitchFamily="34" charset="0"/>
                <a:cs typeface="Calibri" panose="020F0502020204030204" pitchFamily="34" charset="0"/>
              </a:rPr>
              <a:t>SOFTWARE: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41" lvl="1" indent="-342900">
              <a:lnSpc>
                <a:spcPct val="107000"/>
              </a:lnSpc>
              <a:spcBef>
                <a:spcPts val="1200"/>
              </a:spcBef>
              <a:buFont typeface="Symbol" panose="05050102010706020507" pitchFamily="18" charset="2"/>
              <a:buChar char=""/>
              <a:tabLst>
                <a:tab pos="4381500" algn="l"/>
              </a:tabLst>
            </a:pPr>
            <a:r>
              <a:rPr lang="en-US" sz="2000" dirty="0">
                <a:effectLst/>
                <a:latin typeface="Calibri" panose="020F0502020204030204" pitchFamily="34" charset="0"/>
                <a:ea typeface="Calibri" panose="020F0502020204030204" pitchFamily="34" charset="0"/>
                <a:cs typeface="Calibri" panose="020F0502020204030204" pitchFamily="34" charset="0"/>
              </a:rPr>
              <a:t>Operating System: Ubuntu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41" lvl="1" indent="-342900">
              <a:lnSpc>
                <a:spcPct val="107000"/>
              </a:lnSpc>
              <a:spcBef>
                <a:spcPts val="1200"/>
              </a:spcBef>
              <a:spcAft>
                <a:spcPts val="800"/>
              </a:spcAft>
              <a:buFont typeface="Symbol" panose="05050102010706020507" pitchFamily="18" charset="2"/>
              <a:buChar char=""/>
              <a:tabLst>
                <a:tab pos="4381500" algn="l"/>
              </a:tabLst>
            </a:pPr>
            <a:r>
              <a:rPr lang="en-US" sz="2000" dirty="0">
                <a:effectLst/>
                <a:latin typeface="Calibri" panose="020F0502020204030204" pitchFamily="34" charset="0"/>
                <a:ea typeface="Calibri" panose="020F0502020204030204" pitchFamily="34" charset="0"/>
                <a:cs typeface="Calibri" panose="020F0502020204030204" pitchFamily="34" charset="0"/>
              </a:rPr>
              <a:t>gcc Compiler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25272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933CD68-2A8A-4EBE-A4AD-CB085E0BEAC8}"/>
              </a:ext>
            </a:extLst>
          </p:cNvPr>
          <p:cNvGraphicFramePr>
            <a:graphicFrameLocks noGrp="1"/>
          </p:cNvGraphicFramePr>
          <p:nvPr>
            <p:ph idx="1"/>
            <p:extLst>
              <p:ext uri="{D42A27DB-BD31-4B8C-83A1-F6EECF244321}">
                <p14:modId xmlns:p14="http://schemas.microsoft.com/office/powerpoint/2010/main" val="1238206586"/>
              </p:ext>
            </p:extLst>
          </p:nvPr>
        </p:nvGraphicFramePr>
        <p:xfrm>
          <a:off x="2227713" y="807797"/>
          <a:ext cx="1923273" cy="1131062"/>
        </p:xfrm>
        <a:graphic>
          <a:graphicData uri="http://schemas.openxmlformats.org/drawingml/2006/table">
            <a:tbl>
              <a:tblPr firstRow="1" firstCol="1" bandRow="1">
                <a:tableStyleId>{793D81CF-94F2-401A-BA57-92F5A7B2D0C5}</a:tableStyleId>
              </a:tblPr>
              <a:tblGrid>
                <a:gridCol w="1923273">
                  <a:extLst>
                    <a:ext uri="{9D8B030D-6E8A-4147-A177-3AD203B41FA5}">
                      <a16:colId xmlns:a16="http://schemas.microsoft.com/office/drawing/2014/main" val="4217969306"/>
                    </a:ext>
                  </a:extLst>
                </a:gridCol>
              </a:tblGrid>
              <a:tr h="0">
                <a:tc>
                  <a:txBody>
                    <a:bodyPr/>
                    <a:lstStyle/>
                    <a:p>
                      <a:pPr marL="0" marR="0" algn="ctr">
                        <a:lnSpc>
                          <a:spcPct val="107000"/>
                        </a:lnSpc>
                        <a:spcBef>
                          <a:spcPts val="0"/>
                        </a:spcBef>
                        <a:spcAft>
                          <a:spcPts val="0"/>
                        </a:spcAft>
                        <a:tabLst>
                          <a:tab pos="4381500" algn="l"/>
                        </a:tabLst>
                      </a:pPr>
                      <a:r>
                        <a:rPr lang="en-US" sz="1200" dirty="0">
                          <a:effectLst/>
                        </a:rPr>
                        <a:t>START PERIOD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77165692"/>
                  </a:ext>
                </a:extLst>
              </a:tr>
              <a:tr h="26035">
                <a:tc>
                  <a:txBody>
                    <a:bodyPr/>
                    <a:lstStyle/>
                    <a:p>
                      <a:pPr marL="0" marR="0" algn="l">
                        <a:lnSpc>
                          <a:spcPct val="107000"/>
                        </a:lnSpc>
                        <a:spcBef>
                          <a:spcPts val="0"/>
                        </a:spcBef>
                        <a:spcAft>
                          <a:spcPts val="0"/>
                        </a:spcAft>
                        <a:tabLst>
                          <a:tab pos="4381500" algn="l"/>
                        </a:tabLst>
                      </a:pPr>
                      <a:r>
                        <a:rPr lang="en-US" sz="1200" b="0" dirty="0">
                          <a:effectLst/>
                        </a:rPr>
                        <a:t>Duration:     2 Weeks</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19745007"/>
                  </a:ext>
                </a:extLst>
              </a:tr>
              <a:tr h="26035">
                <a:tc>
                  <a:txBody>
                    <a:bodyPr/>
                    <a:lstStyle/>
                    <a:p>
                      <a:pPr marL="0" marR="0" algn="l">
                        <a:lnSpc>
                          <a:spcPct val="107000"/>
                        </a:lnSpc>
                        <a:spcBef>
                          <a:spcPts val="0"/>
                        </a:spcBef>
                        <a:spcAft>
                          <a:spcPts val="0"/>
                        </a:spcAft>
                        <a:tabLst>
                          <a:tab pos="4381500" algn="l"/>
                        </a:tabLst>
                      </a:pPr>
                      <a:r>
                        <a:rPr lang="en-US" sz="1200" b="0" dirty="0">
                          <a:effectLst/>
                        </a:rPr>
                        <a:t>Start Date:  1 SEP’ 20</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9994753"/>
                  </a:ext>
                </a:extLst>
              </a:tr>
              <a:tr h="0">
                <a:tc>
                  <a:txBody>
                    <a:bodyPr/>
                    <a:lstStyle/>
                    <a:p>
                      <a:pPr marL="0" marR="0" algn="l">
                        <a:lnSpc>
                          <a:spcPct val="107000"/>
                        </a:lnSpc>
                        <a:spcBef>
                          <a:spcPts val="0"/>
                        </a:spcBef>
                        <a:spcAft>
                          <a:spcPts val="0"/>
                        </a:spcAft>
                        <a:tabLst>
                          <a:tab pos="4381500" algn="l"/>
                        </a:tabLst>
                      </a:pPr>
                      <a:r>
                        <a:rPr lang="en-US" sz="1200" b="0" dirty="0">
                          <a:effectLst/>
                        </a:rPr>
                        <a:t>End Date:    15 SEP’20</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12196121"/>
                  </a:ext>
                </a:extLst>
              </a:tr>
              <a:tr h="0">
                <a:tc>
                  <a:txBody>
                    <a:bodyPr/>
                    <a:lstStyle/>
                    <a:p>
                      <a:pPr marL="0" marR="0" algn="l">
                        <a:lnSpc>
                          <a:spcPct val="107000"/>
                        </a:lnSpc>
                        <a:spcBef>
                          <a:spcPts val="0"/>
                        </a:spcBef>
                        <a:spcAft>
                          <a:spcPts val="0"/>
                        </a:spcAft>
                        <a:tabLst>
                          <a:tab pos="4381500" algn="l"/>
                        </a:tabLst>
                      </a:pPr>
                      <a:r>
                        <a:rPr lang="en-US" sz="1200" b="0" dirty="0">
                          <a:effectLst/>
                        </a:rPr>
                        <a:t>Assigned To: Aakarshit,   Navneet, Rakshit, Rithik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1163579"/>
                  </a:ext>
                </a:extLst>
              </a:tr>
            </a:tbl>
          </a:graphicData>
        </a:graphic>
      </p:graphicFrame>
      <p:sp>
        <p:nvSpPr>
          <p:cNvPr id="12" name="Oval 11">
            <a:extLst>
              <a:ext uri="{FF2B5EF4-FFF2-40B4-BE49-F238E27FC236}">
                <a16:creationId xmlns:a16="http://schemas.microsoft.com/office/drawing/2014/main" id="{527AD220-2CC7-4704-A26C-8598B2F73A72}"/>
              </a:ext>
            </a:extLst>
          </p:cNvPr>
          <p:cNvSpPr/>
          <p:nvPr/>
        </p:nvSpPr>
        <p:spPr>
          <a:xfrm>
            <a:off x="331500" y="998844"/>
            <a:ext cx="1211179" cy="70794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START</a:t>
            </a:r>
            <a:endParaRPr lang="en-US" sz="1600" dirty="0">
              <a:effectLst/>
              <a:ea typeface="Calibri" panose="020F0502020204030204" pitchFamily="34"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73DB727C-F6E0-4524-B55D-B31B137991FA}"/>
              </a:ext>
            </a:extLst>
          </p:cNvPr>
          <p:cNvGraphicFramePr>
            <a:graphicFrameLocks noGrp="1"/>
          </p:cNvGraphicFramePr>
          <p:nvPr>
            <p:extLst>
              <p:ext uri="{D42A27DB-BD31-4B8C-83A1-F6EECF244321}">
                <p14:modId xmlns:p14="http://schemas.microsoft.com/office/powerpoint/2010/main" val="3553369064"/>
              </p:ext>
            </p:extLst>
          </p:nvPr>
        </p:nvGraphicFramePr>
        <p:xfrm>
          <a:off x="4877128" y="813536"/>
          <a:ext cx="2189263" cy="1131062"/>
        </p:xfrm>
        <a:graphic>
          <a:graphicData uri="http://schemas.openxmlformats.org/drawingml/2006/table">
            <a:tbl>
              <a:tblPr firstRow="1" firstCol="1" bandRow="1">
                <a:tableStyleId>{793D81CF-94F2-401A-BA57-92F5A7B2D0C5}</a:tableStyleId>
              </a:tblPr>
              <a:tblGrid>
                <a:gridCol w="2189263">
                  <a:extLst>
                    <a:ext uri="{9D8B030D-6E8A-4147-A177-3AD203B41FA5}">
                      <a16:colId xmlns:a16="http://schemas.microsoft.com/office/drawing/2014/main" val="1068148554"/>
                    </a:ext>
                  </a:extLst>
                </a:gridCol>
              </a:tblGrid>
              <a:tr h="150414">
                <a:tc>
                  <a:txBody>
                    <a:bodyPr/>
                    <a:lstStyle/>
                    <a:p>
                      <a:pPr marL="0" marR="0" algn="ctr">
                        <a:lnSpc>
                          <a:spcPct val="107000"/>
                        </a:lnSpc>
                        <a:spcBef>
                          <a:spcPts val="0"/>
                        </a:spcBef>
                        <a:spcAft>
                          <a:spcPts val="0"/>
                        </a:spcAft>
                        <a:tabLst>
                          <a:tab pos="4381500" algn="l"/>
                        </a:tabLst>
                      </a:pPr>
                      <a:r>
                        <a:rPr lang="en-US" sz="1200" dirty="0">
                          <a:effectLst/>
                        </a:rPr>
                        <a:t>REQUIREMENT GATHERING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mpd="sng">
                      <a:noFill/>
                    </a:lnB>
                  </a:tcPr>
                </a:tc>
                <a:extLst>
                  <a:ext uri="{0D108BD9-81ED-4DB2-BD59-A6C34878D82A}">
                    <a16:rowId xmlns:a16="http://schemas.microsoft.com/office/drawing/2014/main" val="1254239135"/>
                  </a:ext>
                </a:extLst>
              </a:tr>
              <a:tr h="137854">
                <a:tc>
                  <a:txBody>
                    <a:bodyPr/>
                    <a:lstStyle/>
                    <a:p>
                      <a:pPr marL="0" marR="0" algn="l">
                        <a:lnSpc>
                          <a:spcPct val="107000"/>
                        </a:lnSpc>
                        <a:spcBef>
                          <a:spcPts val="0"/>
                        </a:spcBef>
                        <a:spcAft>
                          <a:spcPts val="0"/>
                        </a:spcAft>
                        <a:tabLst>
                          <a:tab pos="4381500" algn="l"/>
                        </a:tabLst>
                      </a:pPr>
                      <a:r>
                        <a:rPr lang="en-US" sz="1200" b="0" dirty="0">
                          <a:effectLst/>
                        </a:rPr>
                        <a:t>Duration:     1 Week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4011748"/>
                  </a:ext>
                </a:extLst>
              </a:tr>
              <a:tr h="140615">
                <a:tc>
                  <a:txBody>
                    <a:bodyPr/>
                    <a:lstStyle/>
                    <a:p>
                      <a:pPr marL="0" marR="0" algn="l">
                        <a:lnSpc>
                          <a:spcPct val="107000"/>
                        </a:lnSpc>
                        <a:spcBef>
                          <a:spcPts val="0"/>
                        </a:spcBef>
                        <a:spcAft>
                          <a:spcPts val="0"/>
                        </a:spcAft>
                        <a:tabLst>
                          <a:tab pos="4381500" algn="l"/>
                        </a:tabLst>
                      </a:pPr>
                      <a:r>
                        <a:rPr lang="en-US" sz="1200" b="0">
                          <a:effectLst/>
                        </a:rPr>
                        <a:t>Start Date:  16 SEP’ 20</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6036769"/>
                  </a:ext>
                </a:extLst>
              </a:tr>
              <a:tr h="137854">
                <a:tc>
                  <a:txBody>
                    <a:bodyPr/>
                    <a:lstStyle/>
                    <a:p>
                      <a:pPr marL="0" marR="0" algn="l">
                        <a:lnSpc>
                          <a:spcPct val="107000"/>
                        </a:lnSpc>
                        <a:spcBef>
                          <a:spcPts val="0"/>
                        </a:spcBef>
                        <a:spcAft>
                          <a:spcPts val="0"/>
                        </a:spcAft>
                        <a:tabLst>
                          <a:tab pos="4381500" algn="l"/>
                        </a:tabLst>
                      </a:pPr>
                      <a:r>
                        <a:rPr lang="en-US" sz="1200" b="0">
                          <a:effectLst/>
                        </a:rPr>
                        <a:t>End Date:    23 SEP’20</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4985352"/>
                  </a:ext>
                </a:extLst>
              </a:tr>
              <a:tr h="282090">
                <a:tc>
                  <a:txBody>
                    <a:bodyPr/>
                    <a:lstStyle/>
                    <a:p>
                      <a:pPr marL="0" marR="0" algn="l">
                        <a:lnSpc>
                          <a:spcPct val="107000"/>
                        </a:lnSpc>
                        <a:spcBef>
                          <a:spcPts val="0"/>
                        </a:spcBef>
                        <a:spcAft>
                          <a:spcPts val="0"/>
                        </a:spcAft>
                        <a:tabLst>
                          <a:tab pos="4381500" algn="l"/>
                        </a:tabLst>
                      </a:pPr>
                      <a:r>
                        <a:rPr lang="en-US" sz="1200" b="0" dirty="0">
                          <a:effectLst/>
                        </a:rPr>
                        <a:t>Assigned To: Aakarshit,   Navneet, Rakshit, Rithik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5244"/>
                  </a:ext>
                </a:extLst>
              </a:tr>
            </a:tbl>
          </a:graphicData>
        </a:graphic>
      </p:graphicFrame>
      <p:graphicFrame>
        <p:nvGraphicFramePr>
          <p:cNvPr id="14" name="Table 13">
            <a:extLst>
              <a:ext uri="{FF2B5EF4-FFF2-40B4-BE49-F238E27FC236}">
                <a16:creationId xmlns:a16="http://schemas.microsoft.com/office/drawing/2014/main" id="{61550E00-026F-4CEA-B67D-BA215FEDF5F3}"/>
              </a:ext>
            </a:extLst>
          </p:cNvPr>
          <p:cNvGraphicFramePr>
            <a:graphicFrameLocks noGrp="1"/>
          </p:cNvGraphicFramePr>
          <p:nvPr>
            <p:extLst>
              <p:ext uri="{D42A27DB-BD31-4B8C-83A1-F6EECF244321}">
                <p14:modId xmlns:p14="http://schemas.microsoft.com/office/powerpoint/2010/main" val="3112800006"/>
              </p:ext>
            </p:extLst>
          </p:nvPr>
        </p:nvGraphicFramePr>
        <p:xfrm>
          <a:off x="7776543" y="813536"/>
          <a:ext cx="1985394" cy="1131062"/>
        </p:xfrm>
        <a:graphic>
          <a:graphicData uri="http://schemas.openxmlformats.org/drawingml/2006/table">
            <a:tbl>
              <a:tblPr firstRow="1" firstCol="1" bandRow="1">
                <a:tableStyleId>{793D81CF-94F2-401A-BA57-92F5A7B2D0C5}</a:tableStyleId>
              </a:tblPr>
              <a:tblGrid>
                <a:gridCol w="1985394">
                  <a:extLst>
                    <a:ext uri="{9D8B030D-6E8A-4147-A177-3AD203B41FA5}">
                      <a16:colId xmlns:a16="http://schemas.microsoft.com/office/drawing/2014/main" val="2410571598"/>
                    </a:ext>
                  </a:extLst>
                </a:gridCol>
              </a:tblGrid>
              <a:tr h="62865">
                <a:tc>
                  <a:txBody>
                    <a:bodyPr/>
                    <a:lstStyle/>
                    <a:p>
                      <a:pPr marL="0" marR="0" algn="ctr">
                        <a:lnSpc>
                          <a:spcPct val="107000"/>
                        </a:lnSpc>
                        <a:spcBef>
                          <a:spcPts val="0"/>
                        </a:spcBef>
                        <a:spcAft>
                          <a:spcPts val="0"/>
                        </a:spcAft>
                        <a:tabLst>
                          <a:tab pos="4381500" algn="l"/>
                        </a:tabLst>
                      </a:pPr>
                      <a:r>
                        <a:rPr lang="en-US" sz="1200" dirty="0">
                          <a:effectLst/>
                        </a:rPr>
                        <a:t>DESIGN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82676229"/>
                  </a:ext>
                </a:extLst>
              </a:tr>
              <a:tr h="62865">
                <a:tc>
                  <a:txBody>
                    <a:bodyPr/>
                    <a:lstStyle/>
                    <a:p>
                      <a:pPr marL="0" marR="0" algn="l">
                        <a:lnSpc>
                          <a:spcPct val="107000"/>
                        </a:lnSpc>
                        <a:spcBef>
                          <a:spcPts val="0"/>
                        </a:spcBef>
                        <a:spcAft>
                          <a:spcPts val="0"/>
                        </a:spcAft>
                        <a:tabLst>
                          <a:tab pos="4381500" algn="l"/>
                        </a:tabLst>
                      </a:pPr>
                      <a:r>
                        <a:rPr lang="en-US" sz="1200" b="0" dirty="0">
                          <a:effectLst/>
                        </a:rPr>
                        <a:t>Duration:     1 Week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4937171"/>
                  </a:ext>
                </a:extLst>
              </a:tr>
              <a:tr h="62865">
                <a:tc>
                  <a:txBody>
                    <a:bodyPr/>
                    <a:lstStyle/>
                    <a:p>
                      <a:pPr marL="0" marR="0" algn="l">
                        <a:lnSpc>
                          <a:spcPct val="107000"/>
                        </a:lnSpc>
                        <a:spcBef>
                          <a:spcPts val="0"/>
                        </a:spcBef>
                        <a:spcAft>
                          <a:spcPts val="0"/>
                        </a:spcAft>
                        <a:tabLst>
                          <a:tab pos="4381500" algn="l"/>
                        </a:tabLst>
                      </a:pPr>
                      <a:r>
                        <a:rPr lang="en-US" sz="1200" b="0" dirty="0">
                          <a:effectLst/>
                        </a:rPr>
                        <a:t>Start Date:  24 SEP’ 20</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2618702"/>
                  </a:ext>
                </a:extLst>
              </a:tr>
              <a:tr h="62865">
                <a:tc>
                  <a:txBody>
                    <a:bodyPr/>
                    <a:lstStyle/>
                    <a:p>
                      <a:pPr marL="0" marR="0" algn="l">
                        <a:lnSpc>
                          <a:spcPct val="107000"/>
                        </a:lnSpc>
                        <a:spcBef>
                          <a:spcPts val="0"/>
                        </a:spcBef>
                        <a:spcAft>
                          <a:spcPts val="0"/>
                        </a:spcAft>
                        <a:tabLst>
                          <a:tab pos="4381500" algn="l"/>
                        </a:tabLst>
                      </a:pPr>
                      <a:r>
                        <a:rPr lang="en-US" sz="1200" b="0" dirty="0">
                          <a:effectLst/>
                        </a:rPr>
                        <a:t>End Date:    30 SEP’20</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199104"/>
                  </a:ext>
                </a:extLst>
              </a:tr>
              <a:tr h="62865">
                <a:tc>
                  <a:txBody>
                    <a:bodyPr/>
                    <a:lstStyle/>
                    <a:p>
                      <a:pPr marL="0" marR="0" algn="l">
                        <a:lnSpc>
                          <a:spcPct val="107000"/>
                        </a:lnSpc>
                        <a:spcBef>
                          <a:spcPts val="0"/>
                        </a:spcBef>
                        <a:spcAft>
                          <a:spcPts val="0"/>
                        </a:spcAft>
                        <a:tabLst>
                          <a:tab pos="4381500" algn="l"/>
                        </a:tabLst>
                      </a:pPr>
                      <a:r>
                        <a:rPr lang="en-US" sz="1200" b="0" dirty="0">
                          <a:effectLst/>
                        </a:rPr>
                        <a:t>Assigned To: Aakarshit,   Navneet, Rakshit, Rithik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6116907"/>
                  </a:ext>
                </a:extLst>
              </a:tr>
            </a:tbl>
          </a:graphicData>
        </a:graphic>
      </p:graphicFrame>
      <p:graphicFrame>
        <p:nvGraphicFramePr>
          <p:cNvPr id="15" name="Table 14">
            <a:extLst>
              <a:ext uri="{FF2B5EF4-FFF2-40B4-BE49-F238E27FC236}">
                <a16:creationId xmlns:a16="http://schemas.microsoft.com/office/drawing/2014/main" id="{BF467354-F90C-40B8-9067-B86A18854F96}"/>
              </a:ext>
            </a:extLst>
          </p:cNvPr>
          <p:cNvGraphicFramePr>
            <a:graphicFrameLocks noGrp="1"/>
          </p:cNvGraphicFramePr>
          <p:nvPr>
            <p:extLst>
              <p:ext uri="{D42A27DB-BD31-4B8C-83A1-F6EECF244321}">
                <p14:modId xmlns:p14="http://schemas.microsoft.com/office/powerpoint/2010/main" val="1578919277"/>
              </p:ext>
            </p:extLst>
          </p:nvPr>
        </p:nvGraphicFramePr>
        <p:xfrm>
          <a:off x="7776543" y="2651956"/>
          <a:ext cx="1985394" cy="1131062"/>
        </p:xfrm>
        <a:graphic>
          <a:graphicData uri="http://schemas.openxmlformats.org/drawingml/2006/table">
            <a:tbl>
              <a:tblPr firstRow="1" firstCol="1" bandRow="1">
                <a:tableStyleId>{793D81CF-94F2-401A-BA57-92F5A7B2D0C5}</a:tableStyleId>
              </a:tblPr>
              <a:tblGrid>
                <a:gridCol w="1985394">
                  <a:extLst>
                    <a:ext uri="{9D8B030D-6E8A-4147-A177-3AD203B41FA5}">
                      <a16:colId xmlns:a16="http://schemas.microsoft.com/office/drawing/2014/main" val="312451940"/>
                    </a:ext>
                  </a:extLst>
                </a:gridCol>
              </a:tblGrid>
              <a:tr h="0">
                <a:tc>
                  <a:txBody>
                    <a:bodyPr/>
                    <a:lstStyle/>
                    <a:p>
                      <a:pPr marL="0" marR="0" algn="ctr">
                        <a:lnSpc>
                          <a:spcPct val="107000"/>
                        </a:lnSpc>
                        <a:spcBef>
                          <a:spcPts val="0"/>
                        </a:spcBef>
                        <a:spcAft>
                          <a:spcPts val="0"/>
                        </a:spcAft>
                        <a:tabLst>
                          <a:tab pos="4381500" algn="l"/>
                        </a:tabLst>
                      </a:pPr>
                      <a:r>
                        <a:rPr lang="en-US" sz="1200" dirty="0">
                          <a:effectLst/>
                        </a:rPr>
                        <a:t>PSEUDO CODE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41580782"/>
                  </a:ext>
                </a:extLst>
              </a:tr>
              <a:tr h="59690">
                <a:tc>
                  <a:txBody>
                    <a:bodyPr/>
                    <a:lstStyle/>
                    <a:p>
                      <a:pPr marL="0" marR="0" algn="l">
                        <a:lnSpc>
                          <a:spcPct val="107000"/>
                        </a:lnSpc>
                        <a:spcBef>
                          <a:spcPts val="0"/>
                        </a:spcBef>
                        <a:spcAft>
                          <a:spcPts val="0"/>
                        </a:spcAft>
                        <a:tabLst>
                          <a:tab pos="4381500" algn="l"/>
                        </a:tabLst>
                      </a:pPr>
                      <a:r>
                        <a:rPr lang="en-US" sz="1200" b="0" dirty="0">
                          <a:effectLst/>
                        </a:rPr>
                        <a:t>Duration:     1 Week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9885927"/>
                  </a:ext>
                </a:extLst>
              </a:tr>
              <a:tr h="59690">
                <a:tc>
                  <a:txBody>
                    <a:bodyPr/>
                    <a:lstStyle/>
                    <a:p>
                      <a:pPr marL="0" marR="0" algn="l">
                        <a:lnSpc>
                          <a:spcPct val="107000"/>
                        </a:lnSpc>
                        <a:spcBef>
                          <a:spcPts val="0"/>
                        </a:spcBef>
                        <a:spcAft>
                          <a:spcPts val="0"/>
                        </a:spcAft>
                        <a:tabLst>
                          <a:tab pos="4381500" algn="l"/>
                        </a:tabLst>
                      </a:pPr>
                      <a:r>
                        <a:rPr lang="en-US" sz="1200" b="0" dirty="0">
                          <a:effectLst/>
                        </a:rPr>
                        <a:t>Start Date:  1 OCT’ 20</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6892517"/>
                  </a:ext>
                </a:extLst>
              </a:tr>
              <a:tr h="59690">
                <a:tc>
                  <a:txBody>
                    <a:bodyPr/>
                    <a:lstStyle/>
                    <a:p>
                      <a:pPr marL="0" marR="0" algn="l">
                        <a:lnSpc>
                          <a:spcPct val="107000"/>
                        </a:lnSpc>
                        <a:spcBef>
                          <a:spcPts val="0"/>
                        </a:spcBef>
                        <a:spcAft>
                          <a:spcPts val="0"/>
                        </a:spcAft>
                        <a:tabLst>
                          <a:tab pos="4381500" algn="l"/>
                        </a:tabLst>
                      </a:pPr>
                      <a:r>
                        <a:rPr lang="en-US" sz="1200" b="0" dirty="0">
                          <a:effectLst/>
                        </a:rPr>
                        <a:t>End Date:    7 OCT’20</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82978741"/>
                  </a:ext>
                </a:extLst>
              </a:tr>
              <a:tr h="0">
                <a:tc>
                  <a:txBody>
                    <a:bodyPr/>
                    <a:lstStyle/>
                    <a:p>
                      <a:pPr marL="0" marR="0" algn="l">
                        <a:lnSpc>
                          <a:spcPct val="107000"/>
                        </a:lnSpc>
                        <a:spcBef>
                          <a:spcPts val="0"/>
                        </a:spcBef>
                        <a:spcAft>
                          <a:spcPts val="0"/>
                        </a:spcAft>
                        <a:tabLst>
                          <a:tab pos="4381500" algn="l"/>
                        </a:tabLst>
                      </a:pPr>
                      <a:r>
                        <a:rPr lang="en-US" sz="1200" b="0" dirty="0">
                          <a:effectLst/>
                        </a:rPr>
                        <a:t>Assigned To: Aakarshit,   Navneet, Rakshit, Rithik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78260957"/>
                  </a:ext>
                </a:extLst>
              </a:tr>
            </a:tbl>
          </a:graphicData>
        </a:graphic>
      </p:graphicFrame>
      <p:graphicFrame>
        <p:nvGraphicFramePr>
          <p:cNvPr id="16" name="Table 15">
            <a:extLst>
              <a:ext uri="{FF2B5EF4-FFF2-40B4-BE49-F238E27FC236}">
                <a16:creationId xmlns:a16="http://schemas.microsoft.com/office/drawing/2014/main" id="{2BC8DF2D-C134-46F5-9A20-1D6327D6CE48}"/>
              </a:ext>
            </a:extLst>
          </p:cNvPr>
          <p:cNvGraphicFramePr>
            <a:graphicFrameLocks noGrp="1"/>
          </p:cNvGraphicFramePr>
          <p:nvPr>
            <p:extLst>
              <p:ext uri="{D42A27DB-BD31-4B8C-83A1-F6EECF244321}">
                <p14:modId xmlns:p14="http://schemas.microsoft.com/office/powerpoint/2010/main" val="552744789"/>
              </p:ext>
            </p:extLst>
          </p:nvPr>
        </p:nvGraphicFramePr>
        <p:xfrm>
          <a:off x="4877128" y="2651956"/>
          <a:ext cx="2189263" cy="1131062"/>
        </p:xfrm>
        <a:graphic>
          <a:graphicData uri="http://schemas.openxmlformats.org/drawingml/2006/table">
            <a:tbl>
              <a:tblPr firstRow="1" firstCol="1" bandRow="1">
                <a:tableStyleId>{793D81CF-94F2-401A-BA57-92F5A7B2D0C5}</a:tableStyleId>
              </a:tblPr>
              <a:tblGrid>
                <a:gridCol w="2189263">
                  <a:extLst>
                    <a:ext uri="{9D8B030D-6E8A-4147-A177-3AD203B41FA5}">
                      <a16:colId xmlns:a16="http://schemas.microsoft.com/office/drawing/2014/main" val="3181220261"/>
                    </a:ext>
                  </a:extLst>
                </a:gridCol>
              </a:tblGrid>
              <a:tr h="0">
                <a:tc>
                  <a:txBody>
                    <a:bodyPr/>
                    <a:lstStyle/>
                    <a:p>
                      <a:pPr marL="0" marR="0" algn="ctr">
                        <a:lnSpc>
                          <a:spcPct val="107000"/>
                        </a:lnSpc>
                        <a:spcBef>
                          <a:spcPts val="0"/>
                        </a:spcBef>
                        <a:spcAft>
                          <a:spcPts val="0"/>
                        </a:spcAft>
                        <a:tabLst>
                          <a:tab pos="4381500" algn="l"/>
                        </a:tabLst>
                      </a:pPr>
                      <a:r>
                        <a:rPr lang="en-US" sz="1200">
                          <a:effectLst/>
                        </a:rPr>
                        <a:t>RELEASE PROTOTYPE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28130408"/>
                  </a:ext>
                </a:extLst>
              </a:tr>
              <a:tr h="66040">
                <a:tc>
                  <a:txBody>
                    <a:bodyPr/>
                    <a:lstStyle/>
                    <a:p>
                      <a:pPr marL="0" marR="0" algn="l">
                        <a:lnSpc>
                          <a:spcPct val="107000"/>
                        </a:lnSpc>
                        <a:spcBef>
                          <a:spcPts val="0"/>
                        </a:spcBef>
                        <a:spcAft>
                          <a:spcPts val="0"/>
                        </a:spcAft>
                        <a:tabLst>
                          <a:tab pos="4381500" algn="l"/>
                        </a:tabLst>
                      </a:pPr>
                      <a:r>
                        <a:rPr lang="en-US" sz="1200" b="0" dirty="0">
                          <a:effectLst/>
                        </a:rPr>
                        <a:t>Duration:     1 Week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7951661"/>
                  </a:ext>
                </a:extLst>
              </a:tr>
              <a:tr h="66040">
                <a:tc>
                  <a:txBody>
                    <a:bodyPr/>
                    <a:lstStyle/>
                    <a:p>
                      <a:pPr marL="0" marR="0" algn="l">
                        <a:lnSpc>
                          <a:spcPct val="107000"/>
                        </a:lnSpc>
                        <a:spcBef>
                          <a:spcPts val="0"/>
                        </a:spcBef>
                        <a:spcAft>
                          <a:spcPts val="0"/>
                        </a:spcAft>
                        <a:tabLst>
                          <a:tab pos="4381500" algn="l"/>
                        </a:tabLst>
                      </a:pPr>
                      <a:r>
                        <a:rPr lang="en-US" sz="1200" b="0">
                          <a:effectLst/>
                        </a:rPr>
                        <a:t>Start Date:  8 OCT’ 20</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4257510"/>
                  </a:ext>
                </a:extLst>
              </a:tr>
              <a:tr h="66040">
                <a:tc>
                  <a:txBody>
                    <a:bodyPr/>
                    <a:lstStyle/>
                    <a:p>
                      <a:pPr marL="0" marR="0" algn="l">
                        <a:lnSpc>
                          <a:spcPct val="107000"/>
                        </a:lnSpc>
                        <a:spcBef>
                          <a:spcPts val="0"/>
                        </a:spcBef>
                        <a:spcAft>
                          <a:spcPts val="0"/>
                        </a:spcAft>
                        <a:tabLst>
                          <a:tab pos="4381500" algn="l"/>
                        </a:tabLst>
                      </a:pPr>
                      <a:r>
                        <a:rPr lang="en-US" sz="1200" b="0">
                          <a:effectLst/>
                        </a:rPr>
                        <a:t>End Date:    15 OCT’20</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29565939"/>
                  </a:ext>
                </a:extLst>
              </a:tr>
              <a:tr h="66040">
                <a:tc>
                  <a:txBody>
                    <a:bodyPr/>
                    <a:lstStyle/>
                    <a:p>
                      <a:pPr marL="0" marR="0" algn="l">
                        <a:lnSpc>
                          <a:spcPct val="107000"/>
                        </a:lnSpc>
                        <a:spcBef>
                          <a:spcPts val="0"/>
                        </a:spcBef>
                        <a:spcAft>
                          <a:spcPts val="0"/>
                        </a:spcAft>
                        <a:tabLst>
                          <a:tab pos="4381500" algn="l"/>
                        </a:tabLst>
                      </a:pPr>
                      <a:r>
                        <a:rPr lang="en-US" sz="1200" b="0" dirty="0">
                          <a:effectLst/>
                        </a:rPr>
                        <a:t>Assigned To: Aakarshit,   Navneet, Rakshit, Rithik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89747476"/>
                  </a:ext>
                </a:extLst>
              </a:tr>
            </a:tbl>
          </a:graphicData>
        </a:graphic>
      </p:graphicFrame>
      <p:graphicFrame>
        <p:nvGraphicFramePr>
          <p:cNvPr id="17" name="Table 16">
            <a:extLst>
              <a:ext uri="{FF2B5EF4-FFF2-40B4-BE49-F238E27FC236}">
                <a16:creationId xmlns:a16="http://schemas.microsoft.com/office/drawing/2014/main" id="{BD8098A7-CA93-4C39-80EA-53EAD1A074B4}"/>
              </a:ext>
            </a:extLst>
          </p:cNvPr>
          <p:cNvGraphicFramePr>
            <a:graphicFrameLocks noGrp="1"/>
          </p:cNvGraphicFramePr>
          <p:nvPr>
            <p:extLst>
              <p:ext uri="{D42A27DB-BD31-4B8C-83A1-F6EECF244321}">
                <p14:modId xmlns:p14="http://schemas.microsoft.com/office/powerpoint/2010/main" val="2003134778"/>
              </p:ext>
            </p:extLst>
          </p:nvPr>
        </p:nvGraphicFramePr>
        <p:xfrm>
          <a:off x="2243702" y="2651956"/>
          <a:ext cx="1923273" cy="1131062"/>
        </p:xfrm>
        <a:graphic>
          <a:graphicData uri="http://schemas.openxmlformats.org/drawingml/2006/table">
            <a:tbl>
              <a:tblPr firstRow="1" firstCol="1" bandRow="1">
                <a:tableStyleId>{793D81CF-94F2-401A-BA57-92F5A7B2D0C5}</a:tableStyleId>
              </a:tblPr>
              <a:tblGrid>
                <a:gridCol w="1923273">
                  <a:extLst>
                    <a:ext uri="{9D8B030D-6E8A-4147-A177-3AD203B41FA5}">
                      <a16:colId xmlns:a16="http://schemas.microsoft.com/office/drawing/2014/main" val="3457059997"/>
                    </a:ext>
                  </a:extLst>
                </a:gridCol>
              </a:tblGrid>
              <a:tr h="66040">
                <a:tc>
                  <a:txBody>
                    <a:bodyPr/>
                    <a:lstStyle/>
                    <a:p>
                      <a:pPr marL="0" marR="0" algn="ctr">
                        <a:lnSpc>
                          <a:spcPct val="107000"/>
                        </a:lnSpc>
                        <a:spcBef>
                          <a:spcPts val="0"/>
                        </a:spcBef>
                        <a:spcAft>
                          <a:spcPts val="0"/>
                        </a:spcAft>
                        <a:tabLst>
                          <a:tab pos="4381500" algn="l"/>
                        </a:tabLst>
                      </a:pPr>
                      <a:r>
                        <a:rPr lang="en-US" sz="1200" dirty="0">
                          <a:effectLst/>
                        </a:rPr>
                        <a:t>IMPLEMENTATION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4044984"/>
                  </a:ext>
                </a:extLst>
              </a:tr>
              <a:tr h="66040">
                <a:tc>
                  <a:txBody>
                    <a:bodyPr/>
                    <a:lstStyle/>
                    <a:p>
                      <a:pPr marL="0" marR="0" algn="l">
                        <a:lnSpc>
                          <a:spcPct val="107000"/>
                        </a:lnSpc>
                        <a:spcBef>
                          <a:spcPts val="0"/>
                        </a:spcBef>
                        <a:spcAft>
                          <a:spcPts val="0"/>
                        </a:spcAft>
                        <a:tabLst>
                          <a:tab pos="4381500" algn="l"/>
                        </a:tabLst>
                      </a:pPr>
                      <a:r>
                        <a:rPr lang="en-US" sz="1200" b="0" dirty="0">
                          <a:effectLst/>
                        </a:rPr>
                        <a:t>Duration:     3 Week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6669191"/>
                  </a:ext>
                </a:extLst>
              </a:tr>
              <a:tr h="66040">
                <a:tc>
                  <a:txBody>
                    <a:bodyPr/>
                    <a:lstStyle/>
                    <a:p>
                      <a:pPr marL="0" marR="0" algn="l">
                        <a:lnSpc>
                          <a:spcPct val="107000"/>
                        </a:lnSpc>
                        <a:spcBef>
                          <a:spcPts val="0"/>
                        </a:spcBef>
                        <a:spcAft>
                          <a:spcPts val="0"/>
                        </a:spcAft>
                        <a:tabLst>
                          <a:tab pos="4381500" algn="l"/>
                        </a:tabLst>
                      </a:pPr>
                      <a:r>
                        <a:rPr lang="en-US" sz="1200" b="0">
                          <a:effectLst/>
                        </a:rPr>
                        <a:t>Start Date:  16 OCT’ 20</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27186473"/>
                  </a:ext>
                </a:extLst>
              </a:tr>
              <a:tr h="66040">
                <a:tc>
                  <a:txBody>
                    <a:bodyPr/>
                    <a:lstStyle/>
                    <a:p>
                      <a:pPr marL="0" marR="0" algn="l">
                        <a:lnSpc>
                          <a:spcPct val="107000"/>
                        </a:lnSpc>
                        <a:spcBef>
                          <a:spcPts val="0"/>
                        </a:spcBef>
                        <a:spcAft>
                          <a:spcPts val="0"/>
                        </a:spcAft>
                        <a:tabLst>
                          <a:tab pos="4381500" algn="l"/>
                        </a:tabLst>
                      </a:pPr>
                      <a:r>
                        <a:rPr lang="en-US" sz="1200" b="0" dirty="0">
                          <a:effectLst/>
                        </a:rPr>
                        <a:t>End Date:    5 NOV’20</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8316258"/>
                  </a:ext>
                </a:extLst>
              </a:tr>
              <a:tr h="66040">
                <a:tc>
                  <a:txBody>
                    <a:bodyPr/>
                    <a:lstStyle/>
                    <a:p>
                      <a:pPr marL="0" marR="0" algn="l">
                        <a:lnSpc>
                          <a:spcPct val="107000"/>
                        </a:lnSpc>
                        <a:spcBef>
                          <a:spcPts val="0"/>
                        </a:spcBef>
                        <a:spcAft>
                          <a:spcPts val="0"/>
                        </a:spcAft>
                        <a:tabLst>
                          <a:tab pos="4381500" algn="l"/>
                        </a:tabLst>
                      </a:pPr>
                      <a:r>
                        <a:rPr lang="en-US" sz="1200" b="0" dirty="0">
                          <a:effectLst/>
                        </a:rPr>
                        <a:t>Assigned To: Aakarshit,   Navneet, Rakshit, Rithik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4503789"/>
                  </a:ext>
                </a:extLst>
              </a:tr>
            </a:tbl>
          </a:graphicData>
        </a:graphic>
      </p:graphicFrame>
      <p:graphicFrame>
        <p:nvGraphicFramePr>
          <p:cNvPr id="18" name="Table 17">
            <a:extLst>
              <a:ext uri="{FF2B5EF4-FFF2-40B4-BE49-F238E27FC236}">
                <a16:creationId xmlns:a16="http://schemas.microsoft.com/office/drawing/2014/main" id="{BDB030FF-E78E-4E80-8AD6-83627D7BAB3C}"/>
              </a:ext>
            </a:extLst>
          </p:cNvPr>
          <p:cNvGraphicFramePr>
            <a:graphicFrameLocks noGrp="1"/>
          </p:cNvGraphicFramePr>
          <p:nvPr>
            <p:extLst>
              <p:ext uri="{D42A27DB-BD31-4B8C-83A1-F6EECF244321}">
                <p14:modId xmlns:p14="http://schemas.microsoft.com/office/powerpoint/2010/main" val="65759718"/>
              </p:ext>
            </p:extLst>
          </p:nvPr>
        </p:nvGraphicFramePr>
        <p:xfrm>
          <a:off x="2235794" y="4496115"/>
          <a:ext cx="1923273" cy="1131062"/>
        </p:xfrm>
        <a:graphic>
          <a:graphicData uri="http://schemas.openxmlformats.org/drawingml/2006/table">
            <a:tbl>
              <a:tblPr firstRow="1" firstCol="1" bandRow="1">
                <a:tableStyleId>{793D81CF-94F2-401A-BA57-92F5A7B2D0C5}</a:tableStyleId>
              </a:tblPr>
              <a:tblGrid>
                <a:gridCol w="1923273">
                  <a:extLst>
                    <a:ext uri="{9D8B030D-6E8A-4147-A177-3AD203B41FA5}">
                      <a16:colId xmlns:a16="http://schemas.microsoft.com/office/drawing/2014/main" val="2141241565"/>
                    </a:ext>
                  </a:extLst>
                </a:gridCol>
              </a:tblGrid>
              <a:tr h="0">
                <a:tc>
                  <a:txBody>
                    <a:bodyPr/>
                    <a:lstStyle/>
                    <a:p>
                      <a:pPr marL="0" marR="0" algn="ctr">
                        <a:lnSpc>
                          <a:spcPct val="107000"/>
                        </a:lnSpc>
                        <a:spcBef>
                          <a:spcPts val="0"/>
                        </a:spcBef>
                        <a:spcAft>
                          <a:spcPts val="0"/>
                        </a:spcAft>
                        <a:tabLst>
                          <a:tab pos="4381500" algn="l"/>
                        </a:tabLst>
                      </a:pPr>
                      <a:r>
                        <a:rPr lang="en-US" sz="1200" dirty="0">
                          <a:effectLst/>
                        </a:rPr>
                        <a:t>TESTING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41244600"/>
                  </a:ext>
                </a:extLst>
              </a:tr>
              <a:tr h="66040">
                <a:tc>
                  <a:txBody>
                    <a:bodyPr/>
                    <a:lstStyle/>
                    <a:p>
                      <a:pPr marL="0" marR="0" algn="l">
                        <a:lnSpc>
                          <a:spcPct val="107000"/>
                        </a:lnSpc>
                        <a:spcBef>
                          <a:spcPts val="0"/>
                        </a:spcBef>
                        <a:spcAft>
                          <a:spcPts val="0"/>
                        </a:spcAft>
                        <a:tabLst>
                          <a:tab pos="4381500" algn="l"/>
                        </a:tabLst>
                      </a:pPr>
                      <a:r>
                        <a:rPr lang="en-US" sz="1200" b="0" dirty="0">
                          <a:effectLst/>
                        </a:rPr>
                        <a:t>Duration:     2 Weeks</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3031546"/>
                  </a:ext>
                </a:extLst>
              </a:tr>
              <a:tr h="66040">
                <a:tc>
                  <a:txBody>
                    <a:bodyPr/>
                    <a:lstStyle/>
                    <a:p>
                      <a:pPr marL="0" marR="0" algn="l">
                        <a:lnSpc>
                          <a:spcPct val="107000"/>
                        </a:lnSpc>
                        <a:spcBef>
                          <a:spcPts val="0"/>
                        </a:spcBef>
                        <a:spcAft>
                          <a:spcPts val="0"/>
                        </a:spcAft>
                        <a:tabLst>
                          <a:tab pos="4381500" algn="l"/>
                        </a:tabLst>
                      </a:pPr>
                      <a:r>
                        <a:rPr lang="en-US" sz="1200" b="0" dirty="0">
                          <a:effectLst/>
                        </a:rPr>
                        <a:t>Start Date:  6 NOV’ 20</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8404802"/>
                  </a:ext>
                </a:extLst>
              </a:tr>
              <a:tr h="66040">
                <a:tc>
                  <a:txBody>
                    <a:bodyPr/>
                    <a:lstStyle/>
                    <a:p>
                      <a:pPr marL="0" marR="0" algn="l">
                        <a:lnSpc>
                          <a:spcPct val="107000"/>
                        </a:lnSpc>
                        <a:spcBef>
                          <a:spcPts val="0"/>
                        </a:spcBef>
                        <a:spcAft>
                          <a:spcPts val="0"/>
                        </a:spcAft>
                        <a:tabLst>
                          <a:tab pos="4381500" algn="l"/>
                        </a:tabLst>
                      </a:pPr>
                      <a:r>
                        <a:rPr lang="en-US" sz="1200" b="0">
                          <a:effectLst/>
                        </a:rPr>
                        <a:t>End Date:    12 NOV’20</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02337232"/>
                  </a:ext>
                </a:extLst>
              </a:tr>
              <a:tr h="66040">
                <a:tc>
                  <a:txBody>
                    <a:bodyPr/>
                    <a:lstStyle/>
                    <a:p>
                      <a:pPr marL="0" marR="0" algn="l">
                        <a:lnSpc>
                          <a:spcPct val="107000"/>
                        </a:lnSpc>
                        <a:spcBef>
                          <a:spcPts val="0"/>
                        </a:spcBef>
                        <a:spcAft>
                          <a:spcPts val="0"/>
                        </a:spcAft>
                        <a:tabLst>
                          <a:tab pos="4381500" algn="l"/>
                        </a:tabLst>
                      </a:pPr>
                      <a:r>
                        <a:rPr lang="en-US" sz="1200" b="0" dirty="0">
                          <a:effectLst/>
                        </a:rPr>
                        <a:t>Assigned To: Aakarshit,   Navneet, Rakshit, Rithik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7000125"/>
                  </a:ext>
                </a:extLst>
              </a:tr>
            </a:tbl>
          </a:graphicData>
        </a:graphic>
      </p:graphicFrame>
      <p:graphicFrame>
        <p:nvGraphicFramePr>
          <p:cNvPr id="19" name="Table 18">
            <a:extLst>
              <a:ext uri="{FF2B5EF4-FFF2-40B4-BE49-F238E27FC236}">
                <a16:creationId xmlns:a16="http://schemas.microsoft.com/office/drawing/2014/main" id="{7A481F33-6A77-4C8B-B7FA-25694E7D9BB4}"/>
              </a:ext>
            </a:extLst>
          </p:cNvPr>
          <p:cNvGraphicFramePr>
            <a:graphicFrameLocks noGrp="1"/>
          </p:cNvGraphicFramePr>
          <p:nvPr>
            <p:extLst>
              <p:ext uri="{D42A27DB-BD31-4B8C-83A1-F6EECF244321}">
                <p14:modId xmlns:p14="http://schemas.microsoft.com/office/powerpoint/2010/main" val="1619558942"/>
              </p:ext>
            </p:extLst>
          </p:nvPr>
        </p:nvGraphicFramePr>
        <p:xfrm>
          <a:off x="4877128" y="4496115"/>
          <a:ext cx="2189262" cy="1152704"/>
        </p:xfrm>
        <a:graphic>
          <a:graphicData uri="http://schemas.openxmlformats.org/drawingml/2006/table">
            <a:tbl>
              <a:tblPr firstRow="1" firstCol="1" bandRow="1">
                <a:tableStyleId>{793D81CF-94F2-401A-BA57-92F5A7B2D0C5}</a:tableStyleId>
              </a:tblPr>
              <a:tblGrid>
                <a:gridCol w="2189262">
                  <a:extLst>
                    <a:ext uri="{9D8B030D-6E8A-4147-A177-3AD203B41FA5}">
                      <a16:colId xmlns:a16="http://schemas.microsoft.com/office/drawing/2014/main" val="2895510293"/>
                    </a:ext>
                  </a:extLst>
                </a:gridCol>
              </a:tblGrid>
              <a:tr h="182782">
                <a:tc>
                  <a:txBody>
                    <a:bodyPr/>
                    <a:lstStyle/>
                    <a:p>
                      <a:pPr marL="0" marR="0" algn="ctr">
                        <a:lnSpc>
                          <a:spcPct val="107000"/>
                        </a:lnSpc>
                        <a:spcBef>
                          <a:spcPts val="0"/>
                        </a:spcBef>
                        <a:spcAft>
                          <a:spcPts val="0"/>
                        </a:spcAft>
                        <a:tabLst>
                          <a:tab pos="4381500" algn="l"/>
                        </a:tabLst>
                      </a:pPr>
                      <a:r>
                        <a:rPr lang="en-US" sz="1200" dirty="0">
                          <a:effectLst/>
                        </a:rPr>
                        <a:t>DEBUGGING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778615"/>
                  </a:ext>
                </a:extLst>
              </a:tr>
              <a:tr h="208713">
                <a:tc>
                  <a:txBody>
                    <a:bodyPr/>
                    <a:lstStyle/>
                    <a:p>
                      <a:pPr marL="0" marR="0" algn="l">
                        <a:lnSpc>
                          <a:spcPct val="107000"/>
                        </a:lnSpc>
                        <a:spcBef>
                          <a:spcPts val="0"/>
                        </a:spcBef>
                        <a:spcAft>
                          <a:spcPts val="0"/>
                        </a:spcAft>
                        <a:tabLst>
                          <a:tab pos="4381500" algn="l"/>
                        </a:tabLst>
                      </a:pPr>
                      <a:r>
                        <a:rPr lang="en-US" sz="1200" b="0" dirty="0">
                          <a:effectLst/>
                        </a:rPr>
                        <a:t>Duration:     1 Week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91145151"/>
                  </a:ext>
                </a:extLst>
              </a:tr>
              <a:tr h="182782">
                <a:tc>
                  <a:txBody>
                    <a:bodyPr/>
                    <a:lstStyle/>
                    <a:p>
                      <a:pPr marL="0" marR="0" algn="l">
                        <a:lnSpc>
                          <a:spcPct val="107000"/>
                        </a:lnSpc>
                        <a:spcBef>
                          <a:spcPts val="0"/>
                        </a:spcBef>
                        <a:spcAft>
                          <a:spcPts val="0"/>
                        </a:spcAft>
                        <a:tabLst>
                          <a:tab pos="4381500" algn="l"/>
                        </a:tabLst>
                      </a:pPr>
                      <a:r>
                        <a:rPr lang="en-US" sz="1200" b="0">
                          <a:effectLst/>
                        </a:rPr>
                        <a:t>Start Date:  13 NOV’ 20</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3456124"/>
                  </a:ext>
                </a:extLst>
              </a:tr>
              <a:tr h="182782">
                <a:tc>
                  <a:txBody>
                    <a:bodyPr/>
                    <a:lstStyle/>
                    <a:p>
                      <a:pPr marL="0" marR="0" algn="l">
                        <a:lnSpc>
                          <a:spcPct val="107000"/>
                        </a:lnSpc>
                        <a:spcBef>
                          <a:spcPts val="0"/>
                        </a:spcBef>
                        <a:spcAft>
                          <a:spcPts val="0"/>
                        </a:spcAft>
                        <a:tabLst>
                          <a:tab pos="4381500" algn="l"/>
                        </a:tabLst>
                      </a:pPr>
                      <a:r>
                        <a:rPr lang="en-US" sz="1200" b="0">
                          <a:effectLst/>
                        </a:rPr>
                        <a:t>End Date:    19 NOV’20</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6732554"/>
                  </a:ext>
                </a:extLst>
              </a:tr>
              <a:tr h="374003">
                <a:tc>
                  <a:txBody>
                    <a:bodyPr/>
                    <a:lstStyle/>
                    <a:p>
                      <a:pPr marL="0" marR="0" algn="l">
                        <a:lnSpc>
                          <a:spcPct val="107000"/>
                        </a:lnSpc>
                        <a:spcBef>
                          <a:spcPts val="0"/>
                        </a:spcBef>
                        <a:spcAft>
                          <a:spcPts val="0"/>
                        </a:spcAft>
                        <a:tabLst>
                          <a:tab pos="4381500" algn="l"/>
                        </a:tabLst>
                      </a:pPr>
                      <a:r>
                        <a:rPr lang="en-US" sz="1200" b="0" dirty="0">
                          <a:effectLst/>
                        </a:rPr>
                        <a:t>Assigned To: Aakarshit,   Navneet, Rakshit, Rithik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31941674"/>
                  </a:ext>
                </a:extLst>
              </a:tr>
            </a:tbl>
          </a:graphicData>
        </a:graphic>
      </p:graphicFrame>
      <p:graphicFrame>
        <p:nvGraphicFramePr>
          <p:cNvPr id="20" name="Table 19">
            <a:extLst>
              <a:ext uri="{FF2B5EF4-FFF2-40B4-BE49-F238E27FC236}">
                <a16:creationId xmlns:a16="http://schemas.microsoft.com/office/drawing/2014/main" id="{20182CE5-AAFE-4333-9B3C-7D4657CBB22D}"/>
              </a:ext>
            </a:extLst>
          </p:cNvPr>
          <p:cNvGraphicFramePr>
            <a:graphicFrameLocks noGrp="1"/>
          </p:cNvGraphicFramePr>
          <p:nvPr>
            <p:extLst>
              <p:ext uri="{D42A27DB-BD31-4B8C-83A1-F6EECF244321}">
                <p14:modId xmlns:p14="http://schemas.microsoft.com/office/powerpoint/2010/main" val="3618742166"/>
              </p:ext>
            </p:extLst>
          </p:nvPr>
        </p:nvGraphicFramePr>
        <p:xfrm>
          <a:off x="7776542" y="4490376"/>
          <a:ext cx="1985394" cy="1131062"/>
        </p:xfrm>
        <a:graphic>
          <a:graphicData uri="http://schemas.openxmlformats.org/drawingml/2006/table">
            <a:tbl>
              <a:tblPr firstRow="1" firstCol="1" bandRow="1">
                <a:tableStyleId>{793D81CF-94F2-401A-BA57-92F5A7B2D0C5}</a:tableStyleId>
              </a:tblPr>
              <a:tblGrid>
                <a:gridCol w="1985394">
                  <a:extLst>
                    <a:ext uri="{9D8B030D-6E8A-4147-A177-3AD203B41FA5}">
                      <a16:colId xmlns:a16="http://schemas.microsoft.com/office/drawing/2014/main" val="1706935024"/>
                    </a:ext>
                  </a:extLst>
                </a:gridCol>
              </a:tblGrid>
              <a:tr h="187071">
                <a:tc>
                  <a:txBody>
                    <a:bodyPr/>
                    <a:lstStyle/>
                    <a:p>
                      <a:pPr marL="0" marR="0" algn="ctr">
                        <a:lnSpc>
                          <a:spcPct val="107000"/>
                        </a:lnSpc>
                        <a:spcBef>
                          <a:spcPts val="0"/>
                        </a:spcBef>
                        <a:spcAft>
                          <a:spcPts val="0"/>
                        </a:spcAft>
                        <a:tabLst>
                          <a:tab pos="4381500" algn="l"/>
                        </a:tabLst>
                      </a:pPr>
                      <a:r>
                        <a:rPr lang="en-US" sz="1200" b="1" dirty="0">
                          <a:effectLst/>
                        </a:rPr>
                        <a:t>PUBLISH</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58876304"/>
                  </a:ext>
                </a:extLst>
              </a:tr>
              <a:tr h="187071">
                <a:tc>
                  <a:txBody>
                    <a:bodyPr/>
                    <a:lstStyle/>
                    <a:p>
                      <a:pPr marL="0" marR="0" algn="l">
                        <a:lnSpc>
                          <a:spcPct val="107000"/>
                        </a:lnSpc>
                        <a:spcBef>
                          <a:spcPts val="0"/>
                        </a:spcBef>
                        <a:spcAft>
                          <a:spcPts val="0"/>
                        </a:spcAft>
                        <a:tabLst>
                          <a:tab pos="4381500" algn="l"/>
                        </a:tabLst>
                      </a:pPr>
                      <a:r>
                        <a:rPr lang="en-US" sz="1200" b="0" dirty="0">
                          <a:effectLst/>
                        </a:rPr>
                        <a:t>Duration:     1 Week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9843011"/>
                  </a:ext>
                </a:extLst>
              </a:tr>
              <a:tr h="187071">
                <a:tc>
                  <a:txBody>
                    <a:bodyPr/>
                    <a:lstStyle/>
                    <a:p>
                      <a:pPr marL="0" marR="0" algn="l">
                        <a:lnSpc>
                          <a:spcPct val="107000"/>
                        </a:lnSpc>
                        <a:spcBef>
                          <a:spcPts val="0"/>
                        </a:spcBef>
                        <a:spcAft>
                          <a:spcPts val="0"/>
                        </a:spcAft>
                        <a:tabLst>
                          <a:tab pos="4381500" algn="l"/>
                        </a:tabLst>
                      </a:pPr>
                      <a:r>
                        <a:rPr lang="en-US" sz="1200" b="0" dirty="0">
                          <a:effectLst/>
                        </a:rPr>
                        <a:t>Start Date:  20 NOV’ 20</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18972511"/>
                  </a:ext>
                </a:extLst>
              </a:tr>
              <a:tr h="187071">
                <a:tc>
                  <a:txBody>
                    <a:bodyPr/>
                    <a:lstStyle/>
                    <a:p>
                      <a:pPr marL="0" marR="0" algn="l">
                        <a:lnSpc>
                          <a:spcPct val="107000"/>
                        </a:lnSpc>
                        <a:spcBef>
                          <a:spcPts val="0"/>
                        </a:spcBef>
                        <a:spcAft>
                          <a:spcPts val="0"/>
                        </a:spcAft>
                        <a:tabLst>
                          <a:tab pos="4381500" algn="l"/>
                        </a:tabLst>
                      </a:pPr>
                      <a:r>
                        <a:rPr lang="en-US" sz="1200" b="0" dirty="0">
                          <a:effectLst/>
                        </a:rPr>
                        <a:t>End Date:    27 NOV’20</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58353891"/>
                  </a:ext>
                </a:extLst>
              </a:tr>
              <a:tr h="382778">
                <a:tc>
                  <a:txBody>
                    <a:bodyPr/>
                    <a:lstStyle/>
                    <a:p>
                      <a:pPr marL="0" marR="0" algn="l">
                        <a:lnSpc>
                          <a:spcPct val="107000"/>
                        </a:lnSpc>
                        <a:spcBef>
                          <a:spcPts val="0"/>
                        </a:spcBef>
                        <a:spcAft>
                          <a:spcPts val="0"/>
                        </a:spcAft>
                        <a:tabLst>
                          <a:tab pos="4381500" algn="l"/>
                        </a:tabLst>
                      </a:pPr>
                      <a:r>
                        <a:rPr lang="en-US" sz="1200" b="0" dirty="0">
                          <a:effectLst/>
                        </a:rPr>
                        <a:t>Assigned To: Aakarshit,   Navneet, Rakshit, Rithik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9925937"/>
                  </a:ext>
                </a:extLst>
              </a:tr>
            </a:tbl>
          </a:graphicData>
        </a:graphic>
      </p:graphicFrame>
      <p:sp>
        <p:nvSpPr>
          <p:cNvPr id="23" name="Oval 22">
            <a:extLst>
              <a:ext uri="{FF2B5EF4-FFF2-40B4-BE49-F238E27FC236}">
                <a16:creationId xmlns:a16="http://schemas.microsoft.com/office/drawing/2014/main" id="{B5C48807-9622-4F79-8EF2-1A78A55E16B0}"/>
              </a:ext>
            </a:extLst>
          </p:cNvPr>
          <p:cNvSpPr/>
          <p:nvPr/>
        </p:nvSpPr>
        <p:spPr>
          <a:xfrm>
            <a:off x="10472088" y="4723167"/>
            <a:ext cx="1389372" cy="66175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STOP</a:t>
            </a:r>
            <a:endParaRPr lang="en-US" sz="1600" dirty="0">
              <a:effectLst/>
              <a:ea typeface="Calibri" panose="020F0502020204030204" pitchFamily="34"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CB32B06C-8480-47E8-8AE4-79F53AC5E561}"/>
              </a:ext>
            </a:extLst>
          </p:cNvPr>
          <p:cNvCxnSpPr/>
          <p:nvPr/>
        </p:nvCxnSpPr>
        <p:spPr>
          <a:xfrm>
            <a:off x="1629508" y="1352814"/>
            <a:ext cx="5040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555CD102-0EA8-40ED-A3BB-750828EDA6F4}"/>
              </a:ext>
            </a:extLst>
          </p:cNvPr>
          <p:cNvCxnSpPr/>
          <p:nvPr/>
        </p:nvCxnSpPr>
        <p:spPr>
          <a:xfrm>
            <a:off x="4309876" y="1373328"/>
            <a:ext cx="5040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092A58B7-D5A6-4E1C-A8B0-F0A06FA8F273}"/>
              </a:ext>
            </a:extLst>
          </p:cNvPr>
          <p:cNvCxnSpPr/>
          <p:nvPr/>
        </p:nvCxnSpPr>
        <p:spPr>
          <a:xfrm>
            <a:off x="7196322" y="1373328"/>
            <a:ext cx="5040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6B2E3C9B-06D6-47C2-A592-3D1C1DCD8006}"/>
              </a:ext>
            </a:extLst>
          </p:cNvPr>
          <p:cNvCxnSpPr>
            <a:cxnSpLocks/>
          </p:cNvCxnSpPr>
          <p:nvPr/>
        </p:nvCxnSpPr>
        <p:spPr>
          <a:xfrm>
            <a:off x="8797041" y="1974224"/>
            <a:ext cx="0" cy="5304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0441A3B0-60B6-44B3-A17A-6C27F0F90B8E}"/>
              </a:ext>
            </a:extLst>
          </p:cNvPr>
          <p:cNvCxnSpPr>
            <a:cxnSpLocks/>
          </p:cNvCxnSpPr>
          <p:nvPr/>
        </p:nvCxnSpPr>
        <p:spPr>
          <a:xfrm>
            <a:off x="3197430" y="3885268"/>
            <a:ext cx="0" cy="4858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1FEC2417-9648-4A27-9DED-25BA423C708A}"/>
              </a:ext>
            </a:extLst>
          </p:cNvPr>
          <p:cNvCxnSpPr/>
          <p:nvPr/>
        </p:nvCxnSpPr>
        <p:spPr>
          <a:xfrm>
            <a:off x="4268714" y="5055907"/>
            <a:ext cx="5040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D9531FF9-F2E5-46C1-9A2E-1A6E77AE1FBA}"/>
              </a:ext>
            </a:extLst>
          </p:cNvPr>
          <p:cNvCxnSpPr/>
          <p:nvPr/>
        </p:nvCxnSpPr>
        <p:spPr>
          <a:xfrm>
            <a:off x="7186246" y="5054044"/>
            <a:ext cx="5040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773CDDD5-27D0-4F71-A3C7-06138F883D37}"/>
              </a:ext>
            </a:extLst>
          </p:cNvPr>
          <p:cNvCxnSpPr/>
          <p:nvPr/>
        </p:nvCxnSpPr>
        <p:spPr>
          <a:xfrm>
            <a:off x="9859107" y="5054044"/>
            <a:ext cx="5040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423ABF0B-DEB4-4DC2-A844-11F475C94992}"/>
              </a:ext>
            </a:extLst>
          </p:cNvPr>
          <p:cNvCxnSpPr>
            <a:cxnSpLocks/>
          </p:cNvCxnSpPr>
          <p:nvPr/>
        </p:nvCxnSpPr>
        <p:spPr>
          <a:xfrm flipH="1">
            <a:off x="4290646" y="3217487"/>
            <a:ext cx="49236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046CC3FA-1928-4BBC-8711-B160B07E557C}"/>
              </a:ext>
            </a:extLst>
          </p:cNvPr>
          <p:cNvCxnSpPr>
            <a:cxnSpLocks/>
          </p:cNvCxnSpPr>
          <p:nvPr/>
        </p:nvCxnSpPr>
        <p:spPr>
          <a:xfrm flipH="1">
            <a:off x="7175774" y="3217487"/>
            <a:ext cx="5040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98060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E3C0-B84E-4EB6-A0FC-5A3F0CFDAC97}"/>
              </a:ext>
            </a:extLst>
          </p:cNvPr>
          <p:cNvSpPr>
            <a:spLocks noGrp="1"/>
          </p:cNvSpPr>
          <p:nvPr>
            <p:ph type="title"/>
          </p:nvPr>
        </p:nvSpPr>
        <p:spPr/>
        <p:txBody>
          <a:bodyPr>
            <a:normAutofit fontScale="90000"/>
          </a:bodyPr>
          <a:lstStyle/>
          <a:p>
            <a:br>
              <a:rPr lang="en-US" b="1" dirty="0">
                <a:effectLst/>
                <a:latin typeface="Calibri" panose="020F0502020204030204" pitchFamily="34" charset="0"/>
                <a:ea typeface="Calibri" panose="020F0502020204030204" pitchFamily="34" charset="0"/>
                <a:cs typeface="Calibri" panose="020F0502020204030204" pitchFamily="34" charset="0"/>
              </a:rPr>
            </a:br>
            <a:r>
              <a:rPr lang="en-US" b="1" dirty="0">
                <a:effectLst/>
                <a:latin typeface="Calibri" panose="020F0502020204030204" pitchFamily="34" charset="0"/>
                <a:ea typeface="Calibri" panose="020F0502020204030204" pitchFamily="34" charset="0"/>
                <a:cs typeface="Calibri" panose="020F0502020204030204" pitchFamily="34" charset="0"/>
              </a:rPr>
              <a:t>REFERENCES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9AE1850C-31F2-4893-AFDA-514E2B4B206F}"/>
              </a:ext>
            </a:extLst>
          </p:cNvPr>
          <p:cNvSpPr>
            <a:spLocks noGrp="1"/>
          </p:cNvSpPr>
          <p:nvPr>
            <p:ph idx="1"/>
          </p:nvPr>
        </p:nvSpPr>
        <p:spPr>
          <a:xfrm>
            <a:off x="762000" y="1570039"/>
            <a:ext cx="10972800" cy="4525963"/>
          </a:xfrm>
        </p:spPr>
        <p:txBody>
          <a:bodyPr>
            <a:normAutofit fontScale="92500" lnSpcReduction="10000"/>
          </a:bodyPr>
          <a:lstStyle/>
          <a:p>
            <a:pPr marL="342900" marR="0" lvl="0" indent="-342900">
              <a:lnSpc>
                <a:spcPct val="107000"/>
              </a:lnSpc>
              <a:spcBef>
                <a:spcPts val="120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[1] Mohammad Sajid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Qamruddin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Khizrai</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Prof.S.T.Bodkhe</a:t>
            </a:r>
            <a:r>
              <a:rPr lang="en-US" sz="1800" dirty="0">
                <a:effectLst/>
                <a:latin typeface="Calibri" panose="020F0502020204030204" pitchFamily="34" charset="0"/>
                <a:ea typeface="Calibri" panose="020F0502020204030204" pitchFamily="34" charset="0"/>
                <a:cs typeface="Times New Roman" panose="02020603050405020304" pitchFamily="18" charset="0"/>
              </a:rPr>
              <a:t> , ”Image Encryption using Different Techniques for High Security Transmission over a Network”, International Journal of Engineering Research and General Science, Volume 2, Issue 4, June-July, 2014.</a:t>
            </a:r>
          </a:p>
          <a:p>
            <a:pPr marL="457200" marR="0">
              <a:lnSpc>
                <a:spcPct val="107000"/>
              </a:lnSpc>
              <a:spcBef>
                <a:spcPts val="0"/>
              </a:spcBef>
              <a:spcAft>
                <a:spcPts val="0"/>
              </a:spcAft>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http://citeseerx.ist.psu.edu/viewdoc/download;jsessionid=E545D61265C706E0E270D0EA1652C154?doi=10.1.1.458.8859&amp;rep=rep1&amp;type=pdf</a:t>
            </a:r>
            <a:r>
              <a:rPr lang="en-US" sz="18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120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[2] Keir Davis, John W Turner, and Nathan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Yocom</a:t>
            </a:r>
            <a:r>
              <a:rPr lang="en-US" sz="1800" dirty="0">
                <a:effectLst/>
                <a:latin typeface="Calibri" panose="020F0502020204030204" pitchFamily="34" charset="0"/>
                <a:ea typeface="Calibri" panose="020F0502020204030204" pitchFamily="34" charset="0"/>
                <a:cs typeface="Times New Roman" panose="02020603050405020304" pitchFamily="18" charset="0"/>
              </a:rPr>
              <a:t>. Client-server architecture. In The Definitive Guide to Linux Network Programming, pages 99–135. 2004. </a:t>
            </a:r>
          </a:p>
          <a:p>
            <a:pPr marL="342900" marR="0" lvl="0" indent="-342900">
              <a:lnSpc>
                <a:spcPct val="107000"/>
              </a:lnSpc>
              <a:spcBef>
                <a:spcPts val="120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[3] M.M. Kekic, G.N. Lu, and E.H. Carlton. Client-server computer network management architecture, December 16 2003. US Patent 6,664,978.  </a:t>
            </a:r>
          </a:p>
          <a:p>
            <a:pPr marL="342900" marR="0" lvl="0" indent="-342900">
              <a:lnSpc>
                <a:spcPct val="107000"/>
              </a:lnSpc>
              <a:spcBef>
                <a:spcPts val="120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[4]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Jouni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Smed</a:t>
            </a:r>
            <a:r>
              <a:rPr lang="en-US" sz="1800" dirty="0">
                <a:effectLst/>
                <a:latin typeface="Calibri" panose="020F0502020204030204" pitchFamily="34" charset="0"/>
                <a:ea typeface="Calibri" panose="020F0502020204030204" pitchFamily="34" charset="0"/>
                <a:cs typeface="Times New Roman" panose="02020603050405020304" pitchFamily="18" charset="0"/>
              </a:rPr>
              <a:t>, Timo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Kaukoranta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Harri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Hakonen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Aspects of networking in multiplayer computer games. The Electronic Library, 20(2):87–97, 2002.  </a:t>
            </a:r>
          </a:p>
          <a:p>
            <a:pPr marL="342900" marR="0" lvl="0" indent="-342900">
              <a:lnSpc>
                <a:spcPct val="107000"/>
              </a:lnSpc>
              <a:spcBef>
                <a:spcPts val="120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[5] Greg Humphreys, Mike Houston, Ren Ng, Randall Frank, Sean Ahern, Peter D Kirchner, and James 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Klosowski</a:t>
            </a:r>
            <a:r>
              <a:rPr lang="en-US" sz="1800" dirty="0">
                <a:effectLst/>
                <a:latin typeface="Calibri" panose="020F0502020204030204" pitchFamily="34" charset="0"/>
                <a:ea typeface="Calibri" panose="020F0502020204030204" pitchFamily="34" charset="0"/>
                <a:cs typeface="Times New Roman" panose="02020603050405020304" pitchFamily="18" charset="0"/>
              </a:rPr>
              <a:t>. Chromium: a stream-processing framework for interactive rendering on clusters. In ACM Transactions on Graphics, volume 21, pages 693–702, 2002.</a:t>
            </a:r>
          </a:p>
          <a:p>
            <a:endParaRPr lang="en-US" dirty="0"/>
          </a:p>
        </p:txBody>
      </p:sp>
    </p:spTree>
    <p:extLst>
      <p:ext uri="{BB962C8B-B14F-4D97-AF65-F5344CB8AC3E}">
        <p14:creationId xmlns:p14="http://schemas.microsoft.com/office/powerpoint/2010/main" val="4163626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1E5C1-95AC-4B20-97B6-2FB00FEE9AEF}"/>
              </a:ext>
            </a:extLst>
          </p:cNvPr>
          <p:cNvSpPr>
            <a:spLocks noGrp="1"/>
          </p:cNvSpPr>
          <p:nvPr>
            <p:ph type="title"/>
          </p:nvPr>
        </p:nvSpPr>
        <p:spPr/>
        <p:txBody>
          <a:bodyPr/>
          <a:lstStyle/>
          <a:p>
            <a:r>
              <a:rPr lang="en-US" b="1" dirty="0"/>
              <a:t>What is Image Compression?</a:t>
            </a:r>
          </a:p>
        </p:txBody>
      </p:sp>
      <p:pic>
        <p:nvPicPr>
          <p:cNvPr id="6" name="Content Placeholder 5">
            <a:extLst>
              <a:ext uri="{FF2B5EF4-FFF2-40B4-BE49-F238E27FC236}">
                <a16:creationId xmlns:a16="http://schemas.microsoft.com/office/drawing/2014/main" id="{B71E2B42-C405-4FE6-924F-7E2C734BC96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bwMode="auto">
          <a:xfrm>
            <a:off x="3075709" y="2215328"/>
            <a:ext cx="6040582" cy="341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03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6658337-90A4-4AA8-8550-32E0CF7A6F52}"/>
              </a:ext>
            </a:extLst>
          </p:cNvPr>
          <p:cNvGraphicFramePr>
            <a:graphicFrameLocks noGrp="1"/>
          </p:cNvGraphicFramePr>
          <p:nvPr>
            <p:ph idx="1"/>
            <p:extLst>
              <p:ext uri="{D42A27DB-BD31-4B8C-83A1-F6EECF244321}">
                <p14:modId xmlns:p14="http://schemas.microsoft.com/office/powerpoint/2010/main" val="3877460052"/>
              </p:ext>
            </p:extLst>
          </p:nvPr>
        </p:nvGraphicFramePr>
        <p:xfrm>
          <a:off x="762000" y="152400"/>
          <a:ext cx="10972800" cy="6126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021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65AE356-65C0-4629-9104-242D1A3ACFCC}"/>
              </a:ext>
            </a:extLst>
          </p:cNvPr>
          <p:cNvGraphicFramePr>
            <a:graphicFrameLocks noGrp="1"/>
          </p:cNvGraphicFramePr>
          <p:nvPr>
            <p:ph idx="1"/>
            <p:extLst>
              <p:ext uri="{D42A27DB-BD31-4B8C-83A1-F6EECF244321}">
                <p14:modId xmlns:p14="http://schemas.microsoft.com/office/powerpoint/2010/main" val="1778631876"/>
              </p:ext>
            </p:extLst>
          </p:nvPr>
        </p:nvGraphicFramePr>
        <p:xfrm>
          <a:off x="2008907" y="1205345"/>
          <a:ext cx="8728365" cy="4294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153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B5E05-9DEE-4600-9092-CC74D34B4620}"/>
              </a:ext>
            </a:extLst>
          </p:cNvPr>
          <p:cNvSpPr>
            <a:spLocks noGrp="1"/>
          </p:cNvSpPr>
          <p:nvPr>
            <p:ph type="title"/>
          </p:nvPr>
        </p:nvSpPr>
        <p:spPr/>
        <p:txBody>
          <a:bodyPr>
            <a:normAutofit fontScale="90000"/>
          </a:bodyPr>
          <a:lstStyle/>
          <a:p>
            <a:br>
              <a:rPr lang="en-US" sz="1800" b="1" dirty="0">
                <a:effectLst/>
                <a:latin typeface="Calibri" panose="020F0502020204030204" pitchFamily="34" charset="0"/>
                <a:ea typeface="Calibri" panose="020F0502020204030204" pitchFamily="34" charset="0"/>
                <a:cs typeface="Times New Roman" panose="02020603050405020304" pitchFamily="18" charset="0"/>
              </a:rPr>
            </a:br>
            <a:br>
              <a:rPr lang="en-US" sz="1800" b="1" dirty="0">
                <a:effectLst/>
                <a:latin typeface="Calibri" panose="020F0502020204030204" pitchFamily="34" charset="0"/>
                <a:ea typeface="Calibri" panose="020F0502020204030204" pitchFamily="34" charset="0"/>
                <a:cs typeface="Times New Roman" panose="02020603050405020304" pitchFamily="18" charset="0"/>
              </a:rPr>
            </a:br>
            <a:r>
              <a:rPr lang="en-US" sz="4000" b="1" dirty="0">
                <a:effectLst/>
                <a:latin typeface="Calibri" panose="020F0502020204030204" pitchFamily="34" charset="0"/>
                <a:ea typeface="Calibri" panose="020F0502020204030204" pitchFamily="34" charset="0"/>
                <a:cs typeface="Times New Roman" panose="02020603050405020304" pitchFamily="18" charset="0"/>
              </a:rPr>
              <a:t>Types of image compression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4" name="Content Placeholder 3">
            <a:extLst>
              <a:ext uri="{FF2B5EF4-FFF2-40B4-BE49-F238E27FC236}">
                <a16:creationId xmlns:a16="http://schemas.microsoft.com/office/drawing/2014/main" id="{90EA9918-32BE-4191-B81E-F67D0F98789B}"/>
              </a:ext>
            </a:extLst>
          </p:cNvPr>
          <p:cNvGraphicFramePr>
            <a:graphicFrameLocks noGrp="1"/>
          </p:cNvGraphicFramePr>
          <p:nvPr>
            <p:ph idx="1"/>
            <p:extLst>
              <p:ext uri="{D42A27DB-BD31-4B8C-83A1-F6EECF244321}">
                <p14:modId xmlns:p14="http://schemas.microsoft.com/office/powerpoint/2010/main" val="3856285566"/>
              </p:ext>
            </p:extLst>
          </p:nvPr>
        </p:nvGraphicFramePr>
        <p:xfrm>
          <a:off x="-665018" y="998539"/>
          <a:ext cx="13522036" cy="5985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7114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A5DA-26DA-4AEF-999A-409662E4CDF4}"/>
              </a:ext>
            </a:extLst>
          </p:cNvPr>
          <p:cNvSpPr>
            <a:spLocks noGrp="1"/>
          </p:cNvSpPr>
          <p:nvPr>
            <p:ph type="title"/>
          </p:nvPr>
        </p:nvSpPr>
        <p:spPr/>
        <p:txBody>
          <a:bodyPr/>
          <a:lstStyle/>
          <a:p>
            <a:r>
              <a:rPr lang="en-US" b="1" dirty="0"/>
              <a:t>HUFFMAN CODING</a:t>
            </a:r>
          </a:p>
        </p:txBody>
      </p:sp>
      <p:sp>
        <p:nvSpPr>
          <p:cNvPr id="3" name="Content Placeholder 2">
            <a:extLst>
              <a:ext uri="{FF2B5EF4-FFF2-40B4-BE49-F238E27FC236}">
                <a16:creationId xmlns:a16="http://schemas.microsoft.com/office/drawing/2014/main" id="{C4BD4E22-EC8F-4520-9005-FC8C1131CF2C}"/>
              </a:ext>
            </a:extLst>
          </p:cNvPr>
          <p:cNvSpPr>
            <a:spLocks noGrp="1"/>
          </p:cNvSpPr>
          <p:nvPr>
            <p:ph idx="1"/>
          </p:nvPr>
        </p:nvSpPr>
        <p:spPr>
          <a:xfrm>
            <a:off x="762000" y="2195947"/>
            <a:ext cx="10972800" cy="4525963"/>
          </a:xfrm>
        </p:spPr>
        <p:txBody>
          <a:bodyPr/>
          <a:lstStyle/>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It is an algorithm which works with integer length codes. A Huffman tree represents Huffman codes for the character that might appear in a text file. Unlike to ASCII or Unicode, Huffman code uses different number of bits to encode letters. If the number of occurrences of any character is more, we use fewer numbers of bits. Huffman coding is a method for the construction of minimum redundancy codes.</a:t>
            </a:r>
          </a:p>
          <a:p>
            <a:endParaRPr lang="en-US" dirty="0"/>
          </a:p>
        </p:txBody>
      </p:sp>
    </p:spTree>
    <p:extLst>
      <p:ext uri="{BB962C8B-B14F-4D97-AF65-F5344CB8AC3E}">
        <p14:creationId xmlns:p14="http://schemas.microsoft.com/office/powerpoint/2010/main" val="4047325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09EE-4FC4-468A-BE74-E8F0282AE358}"/>
              </a:ext>
            </a:extLst>
          </p:cNvPr>
          <p:cNvSpPr>
            <a:spLocks noGrp="1"/>
          </p:cNvSpPr>
          <p:nvPr>
            <p:ph type="title"/>
          </p:nvPr>
        </p:nvSpPr>
        <p:spPr/>
        <p:txBody>
          <a:bodyPr/>
          <a:lstStyle/>
          <a:p>
            <a:r>
              <a:rPr lang="en-US" b="1" dirty="0"/>
              <a:t>SOCKET PROGRAMMING</a:t>
            </a:r>
          </a:p>
        </p:txBody>
      </p:sp>
      <p:sp>
        <p:nvSpPr>
          <p:cNvPr id="3" name="Content Placeholder 2">
            <a:extLst>
              <a:ext uri="{FF2B5EF4-FFF2-40B4-BE49-F238E27FC236}">
                <a16:creationId xmlns:a16="http://schemas.microsoft.com/office/drawing/2014/main" id="{CDE5E3DC-9407-476C-8F53-433EF2AB7B88}"/>
              </a:ext>
            </a:extLst>
          </p:cNvPr>
          <p:cNvSpPr>
            <a:spLocks noGrp="1"/>
          </p:cNvSpPr>
          <p:nvPr>
            <p:ph idx="1"/>
          </p:nvPr>
        </p:nvSpPr>
        <p:spPr>
          <a:xfrm>
            <a:off x="762000" y="2297402"/>
            <a:ext cx="10972800" cy="4525963"/>
          </a:xfrm>
        </p:spPr>
        <p:txBody>
          <a:bodyPr/>
          <a:lstStyle/>
          <a:p>
            <a:pPr marL="0" indent="0">
              <a:buNone/>
            </a:pPr>
            <a:r>
              <a:rPr lang="en-IN" sz="2400" dirty="0">
                <a:effectLst/>
                <a:latin typeface="Calibri" panose="020F0502020204030204" pitchFamily="34" charset="0"/>
                <a:ea typeface="Calibri" panose="020F0502020204030204" pitchFamily="34" charset="0"/>
                <a:cs typeface="Times New Roman" panose="02020603050405020304" pitchFamily="18" charset="0"/>
              </a:rPr>
              <a:t>Socket programming is a way of connecting two nodes on a network to communicate with each other. One socket(node) listens on a port at an IP, while other socket reaches out to the other to form a connection. Server forms the listener socket while client reaches out to the server.</a:t>
            </a:r>
            <a:r>
              <a:rPr lang="en-US" sz="2400" dirty="0">
                <a:effectLst/>
                <a:latin typeface="Calibri" panose="020F0502020204030204" pitchFamily="34" charset="0"/>
                <a:ea typeface="Calibri" panose="020F0502020204030204" pitchFamily="34" charset="0"/>
                <a:cs typeface="Times New Roman" panose="02020603050405020304" pitchFamily="18" charset="0"/>
              </a:rPr>
              <a:t> Fusing socket programming we will transfer the manipulated, encoded, and compressed image to another station.</a:t>
            </a:r>
          </a:p>
          <a:p>
            <a:pPr marL="0" indent="0">
              <a:buNone/>
            </a:pPr>
            <a:endParaRPr lang="en-US" dirty="0"/>
          </a:p>
        </p:txBody>
      </p:sp>
    </p:spTree>
    <p:extLst>
      <p:ext uri="{BB962C8B-B14F-4D97-AF65-F5344CB8AC3E}">
        <p14:creationId xmlns:p14="http://schemas.microsoft.com/office/powerpoint/2010/main" val="2860104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9114</TotalTime>
  <Words>1848</Words>
  <Application>Microsoft Office PowerPoint</Application>
  <PresentationFormat>Widescreen</PresentationFormat>
  <Paragraphs>192</Paragraphs>
  <Slides>36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Symbol</vt:lpstr>
      <vt:lpstr>Times New Roman</vt:lpstr>
      <vt:lpstr>Office Theme</vt:lpstr>
      <vt:lpstr>PowerPoint Presentation</vt:lpstr>
      <vt:lpstr>Compressed Image Transformation through Socket Programming</vt:lpstr>
      <vt:lpstr>ABSTRACT</vt:lpstr>
      <vt:lpstr>What is Image Compression?</vt:lpstr>
      <vt:lpstr>PowerPoint Presentation</vt:lpstr>
      <vt:lpstr>PowerPoint Presentation</vt:lpstr>
      <vt:lpstr>  Types of image compression </vt:lpstr>
      <vt:lpstr>HUFFMAN CODING</vt:lpstr>
      <vt:lpstr>SOCKET PROGRAMMING</vt:lpstr>
      <vt:lpstr>PowerPoint Presentation</vt:lpstr>
      <vt:lpstr>TCP</vt:lpstr>
      <vt:lpstr>PROBLEM STATEMENT </vt:lpstr>
      <vt:lpstr> OBJECTIVE </vt:lpstr>
      <vt:lpstr> METHODOLOGY</vt:lpstr>
      <vt:lpstr>  METHODOLOGY </vt:lpstr>
      <vt:lpstr>ALGORITHM HUFFMAN CODING</vt:lpstr>
      <vt:lpstr>ALGORITHM HUFFMAN CODING</vt:lpstr>
      <vt:lpstr>ALGORITHM HUFFMAN CODING</vt:lpstr>
      <vt:lpstr>ALGORITHM HUFFMAN CODING</vt:lpstr>
      <vt:lpstr>ALGORITHM SOCKET PROGRAMMING</vt:lpstr>
      <vt:lpstr>ALGORITHM SOCKET PROGRAMMING</vt:lpstr>
      <vt:lpstr>  HUFFMAN CODING </vt:lpstr>
      <vt:lpstr>SOCKET PROGRAMMING</vt:lpstr>
      <vt:lpstr>IMPLEMENTATION</vt:lpstr>
      <vt:lpstr>IMPLEMENTATION</vt:lpstr>
      <vt:lpstr>IMPLEMENTATION</vt:lpstr>
      <vt:lpstr>IMPLEMENTATION</vt:lpstr>
      <vt:lpstr>IMPLEMENTATION</vt:lpstr>
      <vt:lpstr>IMPLEMENTATION</vt:lpstr>
      <vt:lpstr>IMPLEMENTATION</vt:lpstr>
      <vt:lpstr>IMPLEMENTATION</vt:lpstr>
      <vt:lpstr>IMPLEMENTATION</vt:lpstr>
      <vt:lpstr>  SYSTEM REQUIREMENTS </vt:lpstr>
      <vt:lpstr>PowerPoint Presentation</vt:lpstr>
      <vt:lpstr> 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Rakshit Kapoor</cp:lastModifiedBy>
  <cp:revision>683</cp:revision>
  <cp:lastPrinted>2017-08-16T11:40:20Z</cp:lastPrinted>
  <dcterms:created xsi:type="dcterms:W3CDTF">2017-08-14T08:34:40Z</dcterms:created>
  <dcterms:modified xsi:type="dcterms:W3CDTF">2020-12-03T13:24:30Z</dcterms:modified>
</cp:coreProperties>
</file>